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78" r:id="rId2"/>
    <p:sldId id="305" r:id="rId3"/>
    <p:sldId id="329" r:id="rId4"/>
    <p:sldId id="285" r:id="rId5"/>
    <p:sldId id="317" r:id="rId6"/>
    <p:sldId id="306" r:id="rId7"/>
    <p:sldId id="288" r:id="rId8"/>
    <p:sldId id="289" r:id="rId9"/>
    <p:sldId id="290" r:id="rId10"/>
    <p:sldId id="309" r:id="rId11"/>
    <p:sldId id="291" r:id="rId12"/>
    <p:sldId id="330" r:id="rId13"/>
    <p:sldId id="331" r:id="rId14"/>
    <p:sldId id="322" r:id="rId15"/>
    <p:sldId id="323" r:id="rId16"/>
    <p:sldId id="312" r:id="rId17"/>
    <p:sldId id="313" r:id="rId18"/>
    <p:sldId id="315" r:id="rId19"/>
    <p:sldId id="321" r:id="rId20"/>
    <p:sldId id="318" r:id="rId21"/>
    <p:sldId id="327" r:id="rId22"/>
    <p:sldId id="328" r:id="rId23"/>
    <p:sldId id="319" r:id="rId24"/>
    <p:sldId id="320" r:id="rId25"/>
    <p:sldId id="314" r:id="rId26"/>
    <p:sldId id="325" r:id="rId27"/>
    <p:sldId id="324" r:id="rId28"/>
    <p:sldId id="326" r:id="rId29"/>
    <p:sldId id="316" r:id="rId30"/>
    <p:sldId id="293" r:id="rId31"/>
    <p:sldId id="294" r:id="rId32"/>
    <p:sldId id="295" r:id="rId33"/>
    <p:sldId id="296" r:id="rId34"/>
    <p:sldId id="297" r:id="rId35"/>
    <p:sldId id="298" r:id="rId36"/>
    <p:sldId id="300" r:id="rId37"/>
    <p:sldId id="311" r:id="rId38"/>
    <p:sldId id="30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B7202E"/>
    <a:srgbClr val="B7242A"/>
    <a:srgbClr val="B6202E"/>
    <a:srgbClr val="ED1C24"/>
    <a:srgbClr val="231F20"/>
    <a:srgbClr val="FFCB05"/>
    <a:srgbClr val="B5202E"/>
    <a:srgbClr val="603312"/>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30" autoAdjust="0"/>
    <p:restoredTop sz="86410" autoAdjust="0"/>
  </p:normalViewPr>
  <p:slideViewPr>
    <p:cSldViewPr>
      <p:cViewPr>
        <p:scale>
          <a:sx n="54" d="100"/>
          <a:sy n="54" d="100"/>
        </p:scale>
        <p:origin x="186" y="-2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429E15-13B4-4F06-868B-150720423955}" type="datetimeFigureOut">
              <a:rPr lang="en-US" smtClean="0"/>
              <a:t>10/17/2020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FD6E2-E41B-49CA-8B5B-7ECA25710946}" type="slidenum">
              <a:rPr lang="en-US" smtClean="0"/>
              <a:t>‹#›</a:t>
            </a:fld>
            <a:endParaRPr lang="en-US"/>
          </a:p>
        </p:txBody>
      </p:sp>
    </p:spTree>
    <p:extLst>
      <p:ext uri="{BB962C8B-B14F-4D97-AF65-F5344CB8AC3E}">
        <p14:creationId xmlns:p14="http://schemas.microsoft.com/office/powerpoint/2010/main" val="353883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76302-E70E-492D-90ED-C42903430BD7}" type="datetimeFigureOut">
              <a:rPr lang="en-US" smtClean="0"/>
              <a:t>10/17/2020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F5E98-26F4-40A6-B719-BC904029A85E}" type="slidenum">
              <a:rPr lang="en-US" smtClean="0"/>
              <a:t>‹#›</a:t>
            </a:fld>
            <a:endParaRPr lang="en-US"/>
          </a:p>
        </p:txBody>
      </p:sp>
    </p:spTree>
    <p:extLst>
      <p:ext uri="{BB962C8B-B14F-4D97-AF65-F5344CB8AC3E}">
        <p14:creationId xmlns:p14="http://schemas.microsoft.com/office/powerpoint/2010/main" val="20140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A3C37BE-C303-496D-B5CD-85F2937540FC}" type="slidenum">
              <a:rPr lang="en-IN" smtClean="0"/>
              <a:t>9</a:t>
            </a:fld>
            <a:endParaRPr lang="en-IN"/>
          </a:p>
        </p:txBody>
      </p:sp>
    </p:spTree>
    <p:extLst>
      <p:ext uri="{BB962C8B-B14F-4D97-AF65-F5344CB8AC3E}">
        <p14:creationId xmlns:p14="http://schemas.microsoft.com/office/powerpoint/2010/main" val="852401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2057400" y="1219200"/>
            <a:ext cx="7559798" cy="769441"/>
          </a:xfrm>
          <a:prstGeom prst="rect">
            <a:avLst/>
          </a:prstGeom>
          <a:noFill/>
        </p:spPr>
        <p:txBody>
          <a:bodyPr wrap="square" rtlCol="0">
            <a:spAutoFit/>
          </a:bodyPr>
          <a:lstStyle/>
          <a:p>
            <a:r>
              <a:rPr lang="en-US" sz="4400" b="1" dirty="0">
                <a:solidFill>
                  <a:srgbClr val="B7202E"/>
                </a:solidFill>
                <a:latin typeface="+mj-lt"/>
              </a:rPr>
              <a:t>Title Slide</a:t>
            </a:r>
          </a:p>
        </p:txBody>
      </p:sp>
      <p:sp>
        <p:nvSpPr>
          <p:cNvPr id="7" name="TextBox 6"/>
          <p:cNvSpPr txBox="1"/>
          <p:nvPr userDrawn="1"/>
        </p:nvSpPr>
        <p:spPr>
          <a:xfrm>
            <a:off x="2133600" y="2743200"/>
            <a:ext cx="5257800" cy="461665"/>
          </a:xfrm>
          <a:prstGeom prst="rect">
            <a:avLst/>
          </a:prstGeom>
          <a:noFill/>
        </p:spPr>
        <p:txBody>
          <a:bodyPr wrap="square" rtlCol="0">
            <a:spAutoFit/>
          </a:bodyPr>
          <a:lstStyle/>
          <a:p>
            <a:r>
              <a:rPr lang="en-US" sz="2400" b="0" dirty="0"/>
              <a:t>Author</a:t>
            </a:r>
          </a:p>
        </p:txBody>
      </p:sp>
      <p:sp>
        <p:nvSpPr>
          <p:cNvPr id="8" name="Rectangle 7"/>
          <p:cNvSpPr/>
          <p:nvPr userDrawn="1"/>
        </p:nvSpPr>
        <p:spPr>
          <a:xfrm>
            <a:off x="0" y="2362200"/>
            <a:ext cx="609600" cy="4495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2" name="Picture 11">
            <a:extLst>
              <a:ext uri="{FF2B5EF4-FFF2-40B4-BE49-F238E27FC236}">
                <a16:creationId xmlns:a16="http://schemas.microsoft.com/office/drawing/2014/main" xmlns="" id="{55FD2F6F-6359-4501-95F7-06827D3779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8722" y="193931"/>
            <a:ext cx="2577078" cy="644269"/>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a:prstGeom prst="rect">
            <a:avLst/>
          </a:prstGeom>
        </p:spPr>
        <p:txBody>
          <a:bodyPr vert="eaVert"/>
          <a:lstStyle>
            <a:lvl1pPr>
              <a:defRPr sz="3200" b="1"/>
            </a:lvl1pPr>
          </a:lstStyle>
          <a:p>
            <a:r>
              <a:rPr lang="en-US" dirty="0"/>
              <a:t>Click to edit Master title style</a:t>
            </a:r>
            <a:endParaRPr dirty="0"/>
          </a:p>
        </p:txBody>
      </p:sp>
      <p:sp>
        <p:nvSpPr>
          <p:cNvPr id="3" name="Vertical Text Placeholder 2"/>
          <p:cNvSpPr>
            <a:spLocks noGrp="1"/>
          </p:cNvSpPr>
          <p:nvPr>
            <p:ph type="body" orient="vert" idx="1"/>
          </p:nvPr>
        </p:nvSpPr>
        <p:spPr>
          <a:xfrm>
            <a:off x="1104900" y="365125"/>
            <a:ext cx="8098896"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9" name="Rectangle 8"/>
          <p:cNvSpPr/>
          <p:nvPr userDrawn="1"/>
        </p:nvSpPr>
        <p:spPr>
          <a:xfrm>
            <a:off x="0" y="2362200"/>
            <a:ext cx="609600" cy="4495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9144000" cy="1096962"/>
          </a:xfrm>
          <a:prstGeom prst="rect">
            <a:avLst/>
          </a:prstGeom>
        </p:spPr>
        <p:txBody>
          <a:bodyPr/>
          <a:lstStyle>
            <a:lvl1pPr>
              <a:defRPr sz="3200" b="1"/>
            </a:lvl1pPr>
          </a:lstStyle>
          <a:p>
            <a:r>
              <a:rPr lang="en-US" dirty="0"/>
              <a:t>Click to edit Master title style</a:t>
            </a:r>
            <a:endParaRPr dirty="0"/>
          </a:p>
        </p:txBody>
      </p:sp>
      <p:sp>
        <p:nvSpPr>
          <p:cNvPr id="3" name="Content Placeholder 2"/>
          <p:cNvSpPr>
            <a:spLocks noGrp="1"/>
          </p:cNvSpPr>
          <p:nvPr>
            <p:ph idx="1"/>
          </p:nvPr>
        </p:nvSpPr>
        <p:spPr>
          <a:xfrm>
            <a:off x="444500" y="1346200"/>
            <a:ext cx="11277600" cy="47879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lide Number Placeholder 5"/>
          <p:cNvSpPr>
            <a:spLocks noGrp="1"/>
          </p:cNvSpPr>
          <p:nvPr>
            <p:ph type="sldNum" sz="quarter" idx="12"/>
          </p:nvPr>
        </p:nvSpPr>
        <p:spPr>
          <a:xfrm>
            <a:off x="11300346" y="6548947"/>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7" name="Rectangle 6"/>
          <p:cNvSpPr/>
          <p:nvPr userDrawn="1"/>
        </p:nvSpPr>
        <p:spPr>
          <a:xfrm>
            <a:off x="5547771" y="6553201"/>
            <a:ext cx="673985" cy="30480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0" y="6553199"/>
            <a:ext cx="3581400" cy="304801"/>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9" name="Picture 2" descr="C:\Users\Dell\Desktop\Logos\Somaiya Tru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86800" y="228600"/>
            <a:ext cx="753883" cy="56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82100" cy="1096962"/>
          </a:xfrm>
          <a:prstGeom prst="rect">
            <a:avLst/>
          </a:prstGeom>
        </p:spPr>
        <p:txBody>
          <a:bodyPr/>
          <a:lstStyle>
            <a:lvl1pPr>
              <a:defRPr sz="3200" b="1"/>
            </a:lvl1pPr>
          </a:lstStyle>
          <a:p>
            <a:r>
              <a:rPr lang="en-US" dirty="0"/>
              <a:t>Click to edit Master title style</a:t>
            </a:r>
            <a:endParaRPr dirty="0"/>
          </a:p>
        </p:txBody>
      </p:sp>
      <p:sp>
        <p:nvSpPr>
          <p:cNvPr id="3" name="Content Placeholder 2"/>
          <p:cNvSpPr>
            <a:spLocks noGrp="1"/>
          </p:cNvSpPr>
          <p:nvPr>
            <p:ph sz="half" idx="1"/>
          </p:nvPr>
        </p:nvSpPr>
        <p:spPr>
          <a:xfrm>
            <a:off x="444500" y="1291266"/>
            <a:ext cx="5219700" cy="4855534"/>
          </a:xfrm>
          <a:prstGeom prst="rect">
            <a:avLst/>
          </a:prstGeo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5956300" y="1291266"/>
            <a:ext cx="5219700" cy="4855534"/>
          </a:xfrm>
          <a:prstGeom prst="rect">
            <a:avLst/>
          </a:prstGeo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7" name="Rectangle 6"/>
          <p:cNvSpPr/>
          <p:nvPr userDrawn="1"/>
        </p:nvSpPr>
        <p:spPr>
          <a:xfrm>
            <a:off x="5547771" y="6553201"/>
            <a:ext cx="673985" cy="30480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p:cNvSpPr/>
          <p:nvPr userDrawn="1"/>
        </p:nvSpPr>
        <p:spPr>
          <a:xfrm>
            <a:off x="0" y="6553200"/>
            <a:ext cx="5556736" cy="30480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Rectangle 11"/>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82100" cy="1096962"/>
          </a:xfrm>
          <a:prstGeom prst="rect">
            <a:avLst/>
          </a:prstGeom>
        </p:spPr>
        <p:txBody>
          <a:bodyPr/>
          <a:lstStyle>
            <a:lvl1pPr>
              <a:defRPr sz="3200" b="1"/>
            </a:lvl1pPr>
          </a:lstStyle>
          <a:p>
            <a:r>
              <a:rPr lang="en-US" dirty="0"/>
              <a:t>Click to edit Master title style</a:t>
            </a:r>
            <a:endParaRPr dirty="0"/>
          </a:p>
        </p:txBody>
      </p:sp>
      <p:sp>
        <p:nvSpPr>
          <p:cNvPr id="3" name="Text Placeholder 2"/>
          <p:cNvSpPr>
            <a:spLocks noGrp="1"/>
          </p:cNvSpPr>
          <p:nvPr>
            <p:ph type="body" idx="1"/>
          </p:nvPr>
        </p:nvSpPr>
        <p:spPr>
          <a:xfrm>
            <a:off x="444500" y="1282700"/>
            <a:ext cx="5124190" cy="858198"/>
          </a:xfrm>
          <a:prstGeom prst="rect">
            <a:avLst/>
          </a:prstGeo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4500" y="2170112"/>
            <a:ext cx="5124190" cy="39040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886710" y="1282700"/>
            <a:ext cx="5124190" cy="858198"/>
          </a:xfrm>
          <a:prstGeom prst="rect">
            <a:avLst/>
          </a:prstGeo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6710" y="2170112"/>
            <a:ext cx="5124190" cy="39040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9" name="Rectangle 8"/>
          <p:cNvSpPr/>
          <p:nvPr userDrawn="1"/>
        </p:nvSpPr>
        <p:spPr>
          <a:xfrm>
            <a:off x="5547771" y="6553201"/>
            <a:ext cx="673985" cy="30480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a:off x="0" y="6553200"/>
            <a:ext cx="5556736" cy="30480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Rectangle 12"/>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Rectangle 13"/>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05900" cy="1096962"/>
          </a:xfrm>
          <a:prstGeom prst="rect">
            <a:avLst/>
          </a:prstGeom>
        </p:spPr>
        <p:txBody>
          <a:bodyPr/>
          <a:lstStyle>
            <a:lvl1pPr>
              <a:defRPr sz="3200" b="1"/>
            </a:lvl1pPr>
          </a:lstStyle>
          <a:p>
            <a:r>
              <a:rPr lang="en-US" dirty="0"/>
              <a:t>Click to edit Master title style</a:t>
            </a:r>
            <a:endParaRPr dirty="0"/>
          </a:p>
        </p:txBody>
      </p:sp>
      <p:sp>
        <p:nvSpPr>
          <p:cNvPr id="6"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7" name="Rectangle 6"/>
          <p:cNvSpPr/>
          <p:nvPr userDrawn="1"/>
        </p:nvSpPr>
        <p:spPr>
          <a:xfrm>
            <a:off x="0" y="2362200"/>
            <a:ext cx="609600" cy="4495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6" name="Picture 5">
            <a:extLst>
              <a:ext uri="{FF2B5EF4-FFF2-40B4-BE49-F238E27FC236}">
                <a16:creationId xmlns:a16="http://schemas.microsoft.com/office/drawing/2014/main" xmlns="" id="{55FD2F6F-6359-4501-95F7-06827D3779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8722" y="193931"/>
            <a:ext cx="2577078" cy="644269"/>
          </a:xfrm>
          <a:prstGeom prst="rect">
            <a:avLst/>
          </a:prstGeom>
        </p:spPr>
      </p:pic>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82100" cy="1096962"/>
          </a:xfrm>
          <a:prstGeom prst="rect">
            <a:avLst/>
          </a:prstGeom>
        </p:spPr>
        <p:txBody>
          <a:bodyPr anchor="b"/>
          <a:lstStyle>
            <a:lvl1pPr>
              <a:defRPr sz="3200" b="1"/>
            </a:lvl1pPr>
          </a:lstStyle>
          <a:p>
            <a:r>
              <a:rPr lang="en-US" dirty="0"/>
              <a:t>Click to edit Master title style</a:t>
            </a:r>
            <a:endParaRPr dirty="0"/>
          </a:p>
        </p:txBody>
      </p:sp>
      <p:sp>
        <p:nvSpPr>
          <p:cNvPr id="4" name="Text Placeholder 3"/>
          <p:cNvSpPr>
            <a:spLocks noGrp="1"/>
          </p:cNvSpPr>
          <p:nvPr>
            <p:ph type="body" sz="half" idx="2"/>
          </p:nvPr>
        </p:nvSpPr>
        <p:spPr>
          <a:xfrm>
            <a:off x="444500" y="1371600"/>
            <a:ext cx="4572000" cy="4767466"/>
          </a:xfrm>
          <a:prstGeom prst="rect">
            <a:avLst/>
          </a:prstGeo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210048" y="1371599"/>
            <a:ext cx="5686552" cy="4774604"/>
          </a:xfrm>
          <a:prstGeom prst="rect">
            <a:avLst/>
          </a:prstGeo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05900" cy="1096962"/>
          </a:xfrm>
          <a:prstGeom prst="rect">
            <a:avLst/>
          </a:prstGeom>
        </p:spPr>
        <p:txBody>
          <a:bodyPr anchor="b"/>
          <a:lstStyle>
            <a:lvl1pPr>
              <a:defRPr sz="3200" b="1"/>
            </a:lvl1pPr>
          </a:lstStyle>
          <a:p>
            <a:r>
              <a:rPr lang="en-US" dirty="0"/>
              <a:t>Click to edit Master title style</a:t>
            </a:r>
            <a:endParaRPr dirty="0"/>
          </a:p>
        </p:txBody>
      </p:sp>
      <p:sp>
        <p:nvSpPr>
          <p:cNvPr id="4" name="Text Placeholder 3"/>
          <p:cNvSpPr>
            <a:spLocks noGrp="1"/>
          </p:cNvSpPr>
          <p:nvPr>
            <p:ph type="body" sz="half" idx="2"/>
          </p:nvPr>
        </p:nvSpPr>
        <p:spPr>
          <a:xfrm>
            <a:off x="431800" y="1320799"/>
            <a:ext cx="3594100" cy="4837281"/>
          </a:xfrm>
          <a:prstGeom prst="rect">
            <a:avLst/>
          </a:prstGeo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133971" y="1333499"/>
            <a:ext cx="6841776" cy="4864101"/>
          </a:xfrm>
          <a:prstGeom prst="rect">
            <a:avLst/>
          </a:prstGeo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8"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7" name="Rectangle 6"/>
          <p:cNvSpPr/>
          <p:nvPr userDrawn="1"/>
        </p:nvSpPr>
        <p:spPr>
          <a:xfrm>
            <a:off x="5547771" y="6553201"/>
            <a:ext cx="673985" cy="30480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p:cNvSpPr/>
          <p:nvPr userDrawn="1"/>
        </p:nvSpPr>
        <p:spPr>
          <a:xfrm>
            <a:off x="0" y="6553200"/>
            <a:ext cx="5556736" cy="30480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82100" cy="1096962"/>
          </a:xfrm>
          <a:prstGeom prst="rect">
            <a:avLst/>
          </a:prstGeom>
        </p:spPr>
        <p:txBody>
          <a:bodyPr/>
          <a:lstStyle>
            <a:lvl1pPr>
              <a:defRPr sz="3200" b="1"/>
            </a:lvl1pPr>
          </a:lstStyle>
          <a:p>
            <a:r>
              <a:rPr lang="en-US" dirty="0"/>
              <a:t>Click to edit Master title style</a:t>
            </a:r>
            <a:endParaRPr dirty="0"/>
          </a:p>
        </p:txBody>
      </p:sp>
      <p:sp>
        <p:nvSpPr>
          <p:cNvPr id="3" name="Vertical Text Placeholder 2"/>
          <p:cNvSpPr>
            <a:spLocks noGrp="1"/>
          </p:cNvSpPr>
          <p:nvPr>
            <p:ph type="body" orient="vert" idx="1"/>
          </p:nvPr>
        </p:nvSpPr>
        <p:spPr>
          <a:xfrm>
            <a:off x="444500" y="1346200"/>
            <a:ext cx="11277600" cy="4787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9" name="TextBox 18"/>
          <p:cNvSpPr txBox="1"/>
          <p:nvPr userDrawn="1"/>
        </p:nvSpPr>
        <p:spPr>
          <a:xfrm>
            <a:off x="6253131" y="6519446"/>
            <a:ext cx="4652605" cy="338554"/>
          </a:xfrm>
          <a:prstGeom prst="rect">
            <a:avLst/>
          </a:prstGeom>
          <a:noFill/>
        </p:spPr>
        <p:txBody>
          <a:bodyPr wrap="square" rtlCol="0">
            <a:spAutoFit/>
          </a:bodyPr>
          <a:lstStyle/>
          <a:p>
            <a:r>
              <a:rPr lang="en-US" sz="1600" dirty="0">
                <a:solidFill>
                  <a:srgbClr val="58595B"/>
                </a:solidFill>
                <a:latin typeface="Fira Sans" pitchFamily="34" charset="0"/>
                <a:ea typeface="Fira Sans" pitchFamily="34" charset="0"/>
              </a:rPr>
              <a:t>K J Somaiya</a:t>
            </a:r>
            <a:r>
              <a:rPr lang="en-US" sz="1600" baseline="0" dirty="0">
                <a:solidFill>
                  <a:srgbClr val="58595B"/>
                </a:solidFill>
                <a:latin typeface="Fira Sans" pitchFamily="34" charset="0"/>
                <a:ea typeface="Fira Sans" pitchFamily="34" charset="0"/>
              </a:rPr>
              <a:t> Institute of Management, India</a:t>
            </a:r>
            <a:endParaRPr lang="en-US" sz="1600" dirty="0">
              <a:solidFill>
                <a:srgbClr val="58595B"/>
              </a:solidFill>
              <a:latin typeface="Fira Sans" pitchFamily="34" charset="0"/>
              <a:ea typeface="Fira Sans" pitchFamily="34" charset="0"/>
            </a:endParaRPr>
          </a:p>
        </p:txBody>
      </p:sp>
      <p:pic>
        <p:nvPicPr>
          <p:cNvPr id="8" name="Picture 7">
            <a:extLst>
              <a:ext uri="{FF2B5EF4-FFF2-40B4-BE49-F238E27FC236}">
                <a16:creationId xmlns:a16="http://schemas.microsoft.com/office/drawing/2014/main" xmlns="" id="{55FD2F6F-6359-4501-95F7-06827D37793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38722" y="193931"/>
            <a:ext cx="2577078" cy="644269"/>
          </a:xfrm>
          <a:prstGeom prst="rect">
            <a:avLst/>
          </a:prstGeom>
        </p:spPr>
      </p:pic>
      <p:sp>
        <p:nvSpPr>
          <p:cNvPr id="4" name="Rectangle 3"/>
          <p:cNvSpPr/>
          <p:nvPr userDrawn="1"/>
        </p:nvSpPr>
        <p:spPr>
          <a:xfrm>
            <a:off x="0" y="2362200"/>
            <a:ext cx="609600" cy="4495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Rectangle 5"/>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rgbClr val="B7202E"/>
          </a:solidFill>
          <a:latin typeface="Marcellus" pitchFamily="34" charset="0"/>
          <a:ea typeface="Fira Sans" pitchFamily="34" charset="0"/>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rgbClr val="58595B"/>
          </a:solidFill>
          <a:latin typeface="Fira Sans" pitchFamily="34" charset="0"/>
          <a:ea typeface="Fira Sans" pitchFamily="34" charset="0"/>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rgbClr val="58595B"/>
          </a:solidFill>
          <a:latin typeface="Fira Sans" pitchFamily="34" charset="0"/>
          <a:ea typeface="Fira Sans" pitchFamily="34" charset="0"/>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rgbClr val="58595B"/>
          </a:solidFill>
          <a:latin typeface="Fira Sans" pitchFamily="34" charset="0"/>
          <a:ea typeface="Fira Sans" pitchFamily="34" charset="0"/>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rgbClr val="58595B"/>
          </a:solidFill>
          <a:latin typeface="Fira Sans" pitchFamily="34" charset="0"/>
          <a:ea typeface="Fira Sans" pitchFamily="34" charset="0"/>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rgbClr val="58595B"/>
          </a:solidFill>
          <a:latin typeface="Fira Sans" pitchFamily="34" charset="0"/>
          <a:ea typeface="Fira Sans" pitchFamily="34" charset="0"/>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hyperlink" Target="https://m.me/SIMSR.PostBox77" TargetMode="External"/><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B898BA-B0B2-4571-824B-AE21C1964D28}" type="slidenum">
              <a:rPr lang="en-US" smtClean="0"/>
              <a:pPr/>
              <a:t>1</a:t>
            </a:fld>
            <a:endParaRPr lang="en-US"/>
          </a:p>
        </p:txBody>
      </p:sp>
      <p:sp>
        <p:nvSpPr>
          <p:cNvPr id="3" name="Title 2"/>
          <p:cNvSpPr>
            <a:spLocks noGrp="1"/>
          </p:cNvSpPr>
          <p:nvPr>
            <p:ph type="title"/>
          </p:nvPr>
        </p:nvSpPr>
        <p:spPr>
          <a:xfrm>
            <a:off x="1219201" y="1219200"/>
            <a:ext cx="5410199" cy="4047882"/>
          </a:xfrm>
        </p:spPr>
        <p:txBody>
          <a:bodyPr/>
          <a:lstStyle/>
          <a:p>
            <a:r>
              <a:rPr lang="en-US" dirty="0"/>
              <a:t>MBA Healthcare Management (HCM) Batch 2021-23</a:t>
            </a:r>
            <a:br>
              <a:rPr lang="en-US" dirty="0"/>
            </a:br>
            <a:r>
              <a:rPr lang="en-US" dirty="0"/>
              <a:t/>
            </a:r>
            <a:br>
              <a:rPr lang="en-US" dirty="0"/>
            </a:br>
            <a:r>
              <a:rPr lang="en-US" dirty="0"/>
              <a:t>Two Year Full Time </a:t>
            </a:r>
            <a:br>
              <a:rPr lang="en-US" dirty="0"/>
            </a:br>
            <a:r>
              <a:rPr lang="en-US" dirty="0"/>
              <a:t>Multi Disciplinary &amp; </a:t>
            </a:r>
            <a:br>
              <a:rPr lang="en-US" dirty="0"/>
            </a:br>
            <a:r>
              <a:rPr lang="en-US" dirty="0"/>
              <a:t>Super- Specialization Programme in Healthcare Management</a:t>
            </a:r>
            <a:endParaRPr lang="en-IN" dirty="0"/>
          </a:p>
        </p:txBody>
      </p:sp>
      <p:pic>
        <p:nvPicPr>
          <p:cNvPr id="5"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1728740"/>
            <a:ext cx="4601337" cy="3270908"/>
          </a:xfrm>
          <a:prstGeom prst="rect">
            <a:avLst/>
          </a:prstGeom>
        </p:spPr>
      </p:pic>
    </p:spTree>
    <p:extLst>
      <p:ext uri="{BB962C8B-B14F-4D97-AF65-F5344CB8AC3E}">
        <p14:creationId xmlns:p14="http://schemas.microsoft.com/office/powerpoint/2010/main" val="211718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Board of Studies</a:t>
            </a:r>
          </a:p>
        </p:txBody>
      </p:sp>
      <p:sp>
        <p:nvSpPr>
          <p:cNvPr id="3" name="Content Placeholder 2"/>
          <p:cNvSpPr>
            <a:spLocks noGrp="1"/>
          </p:cNvSpPr>
          <p:nvPr>
            <p:ph idx="1"/>
          </p:nvPr>
        </p:nvSpPr>
        <p:spPr>
          <a:xfrm>
            <a:off x="762000" y="1066800"/>
            <a:ext cx="10960100" cy="5067300"/>
          </a:xfrm>
        </p:spPr>
        <p:txBody>
          <a:bodyPr/>
          <a:lstStyle/>
          <a:p>
            <a:pPr marL="0" indent="0">
              <a:buNone/>
            </a:pPr>
            <a:r>
              <a:rPr lang="en-IN" sz="2400" dirty="0"/>
              <a:t>7. Dr </a:t>
            </a:r>
            <a:r>
              <a:rPr lang="en-IN" sz="2400" dirty="0" err="1"/>
              <a:t>Kapil</a:t>
            </a:r>
            <a:r>
              <a:rPr lang="en-IN" sz="2400" dirty="0"/>
              <a:t> </a:t>
            </a:r>
            <a:r>
              <a:rPr lang="en-IN" sz="2400" dirty="0" err="1"/>
              <a:t>Raina</a:t>
            </a:r>
            <a:r>
              <a:rPr lang="en-IN" sz="2400" dirty="0"/>
              <a:t> - Director, Worldwide Commercial Lead (Head and Neck Cancer &amp; </a:t>
            </a:r>
            <a:r>
              <a:rPr lang="en-IN" sz="2400" dirty="0" err="1"/>
              <a:t>Glioblastoma</a:t>
            </a:r>
            <a:r>
              <a:rPr lang="en-IN" sz="2400" dirty="0"/>
              <a:t>) at Bristol-Myers Squibb, USA ( our alumnus from PGDM 2003-05 )</a:t>
            </a:r>
          </a:p>
          <a:p>
            <a:pPr marL="0" indent="0">
              <a:buNone/>
            </a:pPr>
            <a:r>
              <a:rPr lang="en-IN" sz="2400" dirty="0"/>
              <a:t>8. Mr </a:t>
            </a:r>
            <a:r>
              <a:rPr lang="en-IN" sz="2400" dirty="0" err="1"/>
              <a:t>Chinmay</a:t>
            </a:r>
            <a:r>
              <a:rPr lang="en-IN" sz="2400" dirty="0"/>
              <a:t> </a:t>
            </a:r>
            <a:r>
              <a:rPr lang="en-IN" sz="2400" dirty="0" err="1"/>
              <a:t>Gheewala</a:t>
            </a:r>
            <a:r>
              <a:rPr lang="en-IN" sz="2400" dirty="0"/>
              <a:t> - </a:t>
            </a:r>
            <a:r>
              <a:rPr lang="en-IN" sz="2400" dirty="0" err="1"/>
              <a:t>CoFounder</a:t>
            </a:r>
            <a:r>
              <a:rPr lang="en-IN" sz="2400" dirty="0"/>
              <a:t> - Director at </a:t>
            </a:r>
            <a:r>
              <a:rPr lang="en-IN" sz="2400" dirty="0" err="1"/>
              <a:t>Nityacare</a:t>
            </a:r>
            <a:r>
              <a:rPr lang="en-IN" sz="2400" dirty="0"/>
              <a:t> Health Technologies Pvt Ltd</a:t>
            </a:r>
            <a:r>
              <a:rPr lang="en-IN" sz="2400" dirty="0" smtClean="0"/>
              <a:t>., </a:t>
            </a:r>
            <a:r>
              <a:rPr lang="en-IN" sz="2400" dirty="0"/>
              <a:t>Director at </a:t>
            </a:r>
            <a:r>
              <a:rPr lang="en-IN" sz="2400" dirty="0" err="1"/>
              <a:t>MedCash</a:t>
            </a:r>
            <a:r>
              <a:rPr lang="en-IN" sz="2400" dirty="0"/>
              <a:t> </a:t>
            </a:r>
            <a:r>
              <a:rPr lang="en-IN" sz="2400" dirty="0" err="1"/>
              <a:t>HealthTech</a:t>
            </a:r>
            <a:r>
              <a:rPr lang="en-IN" sz="2400" dirty="0"/>
              <a:t> Pvt Ltd– Alumnus MMS 1999-2001</a:t>
            </a:r>
          </a:p>
          <a:p>
            <a:pPr marL="0" indent="0">
              <a:buNone/>
            </a:pPr>
            <a:r>
              <a:rPr lang="en-IN" sz="2400" dirty="0"/>
              <a:t> 9. Sachin Parekh - VP - Operations at </a:t>
            </a:r>
            <a:r>
              <a:rPr lang="en-IN" sz="2400" dirty="0" err="1"/>
              <a:t>Neosap</a:t>
            </a:r>
            <a:r>
              <a:rPr lang="en-IN" sz="2400" dirty="0"/>
              <a:t> </a:t>
            </a:r>
            <a:r>
              <a:rPr lang="en-IN" sz="2400" dirty="0" err="1"/>
              <a:t>EdTech</a:t>
            </a:r>
            <a:r>
              <a:rPr lang="en-IN" sz="2400" dirty="0"/>
              <a:t>,  Alumnus MMS 2000-2002</a:t>
            </a:r>
          </a:p>
          <a:p>
            <a:pPr marL="0" indent="0">
              <a:buNone/>
            </a:pPr>
            <a:r>
              <a:rPr lang="en-IN" sz="2400" dirty="0"/>
              <a:t>10. Dr </a:t>
            </a:r>
            <a:r>
              <a:rPr lang="en-IN" sz="2400" dirty="0" err="1"/>
              <a:t>Prema</a:t>
            </a:r>
            <a:r>
              <a:rPr lang="en-IN" sz="2400" dirty="0"/>
              <a:t> </a:t>
            </a:r>
            <a:r>
              <a:rPr lang="en-IN" sz="2400" dirty="0" err="1"/>
              <a:t>Basargekar</a:t>
            </a:r>
            <a:r>
              <a:rPr lang="en-IN" sz="2400" dirty="0"/>
              <a:t> - Programme Coordinator PGDM Healthcare</a:t>
            </a:r>
          </a:p>
          <a:p>
            <a:pPr marL="0" indent="0">
              <a:buNone/>
            </a:pPr>
            <a:r>
              <a:rPr lang="en-IN" sz="2400" dirty="0"/>
              <a:t>11. Dr </a:t>
            </a:r>
            <a:r>
              <a:rPr lang="en-IN" sz="2400" dirty="0" err="1"/>
              <a:t>Poonam</a:t>
            </a:r>
            <a:r>
              <a:rPr lang="en-IN" sz="2400" dirty="0"/>
              <a:t> </a:t>
            </a:r>
            <a:r>
              <a:rPr lang="en-IN" sz="2400" dirty="0" err="1"/>
              <a:t>Chauhan</a:t>
            </a:r>
            <a:r>
              <a:rPr lang="en-IN" sz="2400" dirty="0"/>
              <a:t> - Programme Co- coordinator - PGDM Healthcare</a:t>
            </a:r>
          </a:p>
          <a:p>
            <a:pPr marL="0" indent="0">
              <a:buNone/>
            </a:pPr>
            <a:r>
              <a:rPr lang="en-IN" sz="2400" dirty="0"/>
              <a:t>12. </a:t>
            </a:r>
            <a:r>
              <a:rPr lang="en-IN" sz="2400" dirty="0" err="1"/>
              <a:t>Dr.</a:t>
            </a:r>
            <a:r>
              <a:rPr lang="en-IN" sz="2400" dirty="0"/>
              <a:t> Jaya Mathew – Programme Co-coordinator – PGDM Healthcare</a:t>
            </a:r>
          </a:p>
          <a:p>
            <a:endParaRPr lang="en-IN" sz="2400"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10</a:t>
            </a:fld>
            <a:endParaRPr lang="en-US" dirty="0"/>
          </a:p>
        </p:txBody>
      </p:sp>
    </p:spTree>
    <p:extLst>
      <p:ext uri="{BB962C8B-B14F-4D97-AF65-F5344CB8AC3E}">
        <p14:creationId xmlns:p14="http://schemas.microsoft.com/office/powerpoint/2010/main" val="189497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3600" dirty="0"/>
              <a:t/>
            </a:r>
            <a:br>
              <a:rPr lang="en-IN" sz="3600" dirty="0"/>
            </a:br>
            <a:r>
              <a:rPr lang="en-IN" sz="3600" dirty="0"/>
              <a:t>Learning Methodology</a:t>
            </a:r>
          </a:p>
        </p:txBody>
      </p:sp>
      <p:sp>
        <p:nvSpPr>
          <p:cNvPr id="5" name="Content Placeholder 4"/>
          <p:cNvSpPr>
            <a:spLocks noGrp="1"/>
          </p:cNvSpPr>
          <p:nvPr>
            <p:ph idx="1"/>
          </p:nvPr>
        </p:nvSpPr>
        <p:spPr>
          <a:xfrm>
            <a:off x="762000" y="1371600"/>
            <a:ext cx="10960100" cy="4762500"/>
          </a:xfrm>
        </p:spPr>
        <p:txBody>
          <a:bodyPr>
            <a:normAutofit/>
          </a:bodyPr>
          <a:lstStyle/>
          <a:p>
            <a:r>
              <a:rPr lang="en-IN" sz="2400" dirty="0"/>
              <a:t>Emphasis on achieving learning outcomes.</a:t>
            </a:r>
          </a:p>
          <a:p>
            <a:r>
              <a:rPr lang="en-IN" sz="2400" dirty="0"/>
              <a:t>Use of diverse tools such as case studies, role play, film analysis, guest lecture, simulation, etc.</a:t>
            </a:r>
          </a:p>
          <a:p>
            <a:r>
              <a:rPr lang="en-IN" sz="2400" dirty="0"/>
              <a:t>Emphasis on peer learning and interactive teaching – learning.</a:t>
            </a:r>
          </a:p>
          <a:p>
            <a:r>
              <a:rPr lang="en-IN" sz="2400" dirty="0"/>
              <a:t>Institute has subscribed Harvard case studies and online research data base to encourage research.</a:t>
            </a:r>
          </a:p>
          <a:p>
            <a:r>
              <a:rPr lang="en-IN" sz="2400" dirty="0"/>
              <a:t>Industry internship is compulsory.</a:t>
            </a:r>
          </a:p>
          <a:p>
            <a:r>
              <a:rPr lang="en-IN" sz="2400" dirty="0"/>
              <a:t>Master’s thesis in the second year to encourage research</a:t>
            </a:r>
          </a:p>
          <a:p>
            <a:r>
              <a:rPr lang="en-IN" sz="2400" dirty="0"/>
              <a:t>Scope for live projects </a:t>
            </a:r>
          </a:p>
          <a:p>
            <a:endParaRPr lang="en-IN" sz="2400" dirty="0"/>
          </a:p>
          <a:p>
            <a:endParaRPr lang="en-IN" sz="2400" dirty="0"/>
          </a:p>
        </p:txBody>
      </p:sp>
      <p:sp>
        <p:nvSpPr>
          <p:cNvPr id="3" name="Slide Number Placeholder 2"/>
          <p:cNvSpPr>
            <a:spLocks noGrp="1"/>
          </p:cNvSpPr>
          <p:nvPr>
            <p:ph type="sldNum" sz="quarter" idx="12"/>
          </p:nvPr>
        </p:nvSpPr>
        <p:spPr/>
        <p:txBody>
          <a:bodyPr/>
          <a:lstStyle/>
          <a:p>
            <a:fld id="{95B898BA-B0B2-4571-824B-AE21C1964D28}" type="slidenum">
              <a:rPr lang="en-US" smtClean="0"/>
              <a:pPr/>
              <a:t>11</a:t>
            </a:fld>
            <a:endParaRPr lang="en-US"/>
          </a:p>
        </p:txBody>
      </p:sp>
    </p:spTree>
    <p:extLst>
      <p:ext uri="{BB962C8B-B14F-4D97-AF65-F5344CB8AC3E}">
        <p14:creationId xmlns:p14="http://schemas.microsoft.com/office/powerpoint/2010/main" val="17687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Unique Offerings</a:t>
            </a:r>
          </a:p>
        </p:txBody>
      </p:sp>
      <p:sp>
        <p:nvSpPr>
          <p:cNvPr id="3" name="Content Placeholder 2"/>
          <p:cNvSpPr>
            <a:spLocks noGrp="1"/>
          </p:cNvSpPr>
          <p:nvPr>
            <p:ph idx="1"/>
          </p:nvPr>
        </p:nvSpPr>
        <p:spPr>
          <a:xfrm>
            <a:off x="609600" y="1371600"/>
            <a:ext cx="11112500" cy="4762500"/>
          </a:xfrm>
        </p:spPr>
        <p:txBody>
          <a:bodyPr/>
          <a:lstStyle/>
          <a:p>
            <a:pPr marL="457200" indent="-457200">
              <a:buAutoNum type="arabicPeriod"/>
            </a:pPr>
            <a:r>
              <a:rPr lang="en-IN" sz="2400" b="1" dirty="0"/>
              <a:t>Design Thinking Workshop:</a:t>
            </a:r>
          </a:p>
          <a:p>
            <a:r>
              <a:rPr lang="en-IN" sz="2400" dirty="0"/>
              <a:t>The students undergo Design Thinking workshop which is ‘empathy’ based tool to create new ideas.</a:t>
            </a:r>
          </a:p>
          <a:p>
            <a:pPr marL="0" indent="0">
              <a:buNone/>
            </a:pPr>
            <a:r>
              <a:rPr lang="en-IN" sz="2400" b="1" dirty="0"/>
              <a:t>2.</a:t>
            </a:r>
            <a:r>
              <a:rPr lang="en-IN" sz="2400" dirty="0"/>
              <a:t> </a:t>
            </a:r>
            <a:r>
              <a:rPr lang="en-IN" sz="2400" b="1" dirty="0"/>
              <a:t>Product and New Business Development:</a:t>
            </a:r>
          </a:p>
          <a:p>
            <a:r>
              <a:rPr lang="en-IN" sz="2400" dirty="0"/>
              <a:t>The programme has a tie-up with Wipro GE Healthcare India to deliver the module and to take the MBA HCM students for industrial immersion to visit GE’s Bangalore Research and Manufacturing site</a:t>
            </a:r>
          </a:p>
          <a:p>
            <a:pPr marL="0" indent="0">
              <a:buNone/>
            </a:pPr>
            <a:r>
              <a:rPr lang="en-IN" sz="2400" b="1" dirty="0"/>
              <a:t>3. Six Sigma in Healthcare:</a:t>
            </a:r>
          </a:p>
          <a:p>
            <a:r>
              <a:rPr lang="en-IN" sz="2400" dirty="0"/>
              <a:t>It is a core part of the syllabus. Students also receive Six Sigma Healthcare Certificate from a reputed organization    </a:t>
            </a:r>
          </a:p>
        </p:txBody>
      </p:sp>
      <p:sp>
        <p:nvSpPr>
          <p:cNvPr id="5" name="Slide Number Placeholder 4"/>
          <p:cNvSpPr>
            <a:spLocks noGrp="1"/>
          </p:cNvSpPr>
          <p:nvPr>
            <p:ph type="sldNum" sz="quarter" idx="12"/>
          </p:nvPr>
        </p:nvSpPr>
        <p:spPr/>
        <p:txBody>
          <a:bodyPr/>
          <a:lstStyle/>
          <a:p>
            <a:fld id="{0FF54DE5-C571-48E8-A5BC-B369434E2F44}" type="slidenum">
              <a:rPr lang="en-IN" smtClean="0"/>
              <a:t>12</a:t>
            </a:fld>
            <a:endParaRPr lang="en-IN"/>
          </a:p>
        </p:txBody>
      </p:sp>
    </p:spTree>
    <p:extLst>
      <p:ext uri="{BB962C8B-B14F-4D97-AF65-F5344CB8AC3E}">
        <p14:creationId xmlns:p14="http://schemas.microsoft.com/office/powerpoint/2010/main" val="419302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
            <a:ext cx="9410699" cy="1096962"/>
          </a:xfrm>
        </p:spPr>
        <p:txBody>
          <a:bodyPr/>
          <a:lstStyle/>
          <a:p>
            <a:r>
              <a:rPr lang="en-IN" dirty="0"/>
              <a:t/>
            </a:r>
            <a:br>
              <a:rPr lang="en-IN" dirty="0"/>
            </a:br>
            <a:r>
              <a:rPr lang="en-IN" dirty="0"/>
              <a:t>Healthcare Management - Programme Learning Goals</a:t>
            </a:r>
          </a:p>
        </p:txBody>
      </p:sp>
      <p:sp>
        <p:nvSpPr>
          <p:cNvPr id="7" name="Content Placeholder 6"/>
          <p:cNvSpPr>
            <a:spLocks noGrp="1"/>
          </p:cNvSpPr>
          <p:nvPr>
            <p:ph sz="half" idx="1"/>
          </p:nvPr>
        </p:nvSpPr>
        <p:spPr>
          <a:xfrm>
            <a:off x="990600" y="1219200"/>
            <a:ext cx="4673600" cy="4927600"/>
          </a:xfrm>
        </p:spPr>
        <p:txBody>
          <a:bodyPr/>
          <a:lstStyle/>
          <a:p>
            <a:r>
              <a:rPr lang="en-IN" sz="2400" b="1" dirty="0"/>
              <a:t>General Learning Goals of MBA programme:</a:t>
            </a:r>
          </a:p>
          <a:p>
            <a:r>
              <a:rPr lang="en-IN" sz="2400" dirty="0"/>
              <a:t>Management Knowledge</a:t>
            </a:r>
          </a:p>
          <a:p>
            <a:r>
              <a:rPr lang="en-IN" sz="2400" dirty="0"/>
              <a:t>Critical Thinking</a:t>
            </a:r>
          </a:p>
          <a:p>
            <a:r>
              <a:rPr lang="en-IN" sz="2400" dirty="0"/>
              <a:t>Communication Skills</a:t>
            </a:r>
          </a:p>
          <a:p>
            <a:r>
              <a:rPr lang="en-IN" sz="2400" dirty="0"/>
              <a:t>Global Awareness</a:t>
            </a:r>
          </a:p>
          <a:p>
            <a:r>
              <a:rPr lang="en-IN" sz="2400" dirty="0"/>
              <a:t>Team Orientation</a:t>
            </a:r>
          </a:p>
          <a:p>
            <a:r>
              <a:rPr lang="en-IN" sz="2400" dirty="0"/>
              <a:t>Ethical Responsibility</a:t>
            </a:r>
          </a:p>
          <a:p>
            <a:endParaRPr lang="en-IN" sz="2400" dirty="0"/>
          </a:p>
          <a:p>
            <a:endParaRPr lang="en-IN" dirty="0"/>
          </a:p>
          <a:p>
            <a:endParaRPr lang="en-IN" dirty="0"/>
          </a:p>
          <a:p>
            <a:endParaRPr lang="en-IN" dirty="0"/>
          </a:p>
        </p:txBody>
      </p:sp>
      <p:sp>
        <p:nvSpPr>
          <p:cNvPr id="8" name="Content Placeholder 7"/>
          <p:cNvSpPr>
            <a:spLocks noGrp="1"/>
          </p:cNvSpPr>
          <p:nvPr>
            <p:ph sz="half" idx="2"/>
          </p:nvPr>
        </p:nvSpPr>
        <p:spPr/>
        <p:txBody>
          <a:bodyPr/>
          <a:lstStyle/>
          <a:p>
            <a:r>
              <a:rPr lang="en-IN" sz="2400" dirty="0"/>
              <a:t>The stated </a:t>
            </a:r>
            <a:r>
              <a:rPr lang="en-IN" sz="2400" b="1" dirty="0"/>
              <a:t>Learning Goals other than General MBA learning goals </a:t>
            </a:r>
            <a:r>
              <a:rPr lang="en-IN" sz="2400" dirty="0"/>
              <a:t>for the programme are as follows:</a:t>
            </a:r>
          </a:p>
          <a:p>
            <a:r>
              <a:rPr lang="en-IN" sz="2400" dirty="0"/>
              <a:t>1. Integrative Thinking in Healthcare Management</a:t>
            </a:r>
          </a:p>
          <a:p>
            <a:pPr lvl="0"/>
            <a:r>
              <a:rPr lang="en-IN" sz="2400" dirty="0"/>
              <a:t>2.</a:t>
            </a:r>
            <a:r>
              <a:rPr lang="en-US" sz="2400" dirty="0"/>
              <a:t> Decision Making though Application of Information and Data Analytics</a:t>
            </a:r>
          </a:p>
          <a:p>
            <a:pPr lvl="0"/>
            <a:r>
              <a:rPr lang="en-US" sz="2400" dirty="0"/>
              <a:t>The course structure and the syllabus is developed in tune to achieve these competencies in the students by the end of the second year. </a:t>
            </a:r>
            <a:endParaRPr lang="en-IN" sz="2400" dirty="0"/>
          </a:p>
          <a:p>
            <a:endParaRPr lang="en-IN" sz="2400"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13</a:t>
            </a:fld>
            <a:endParaRPr lang="en-US" dirty="0"/>
          </a:p>
        </p:txBody>
      </p:sp>
    </p:spTree>
    <p:extLst>
      <p:ext uri="{BB962C8B-B14F-4D97-AF65-F5344CB8AC3E}">
        <p14:creationId xmlns:p14="http://schemas.microsoft.com/office/powerpoint/2010/main" val="104232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Eminent Visiting Faculty from Healthcare sector</a:t>
            </a:r>
          </a:p>
        </p:txBody>
      </p:sp>
      <p:sp>
        <p:nvSpPr>
          <p:cNvPr id="3" name="Content Placeholder 2"/>
          <p:cNvSpPr>
            <a:spLocks noGrp="1"/>
          </p:cNvSpPr>
          <p:nvPr>
            <p:ph idx="1"/>
          </p:nvPr>
        </p:nvSpPr>
        <p:spPr>
          <a:xfrm>
            <a:off x="685800" y="1346200"/>
            <a:ext cx="11036300" cy="4787900"/>
          </a:xfrm>
        </p:spPr>
        <p:txBody>
          <a:bodyPr/>
          <a:lstStyle/>
          <a:p>
            <a:r>
              <a:rPr lang="en-IN" sz="2400" dirty="0"/>
              <a:t>We have 50  % of the subjects taught by the visiting faculty from healthcare sector. Few of them are listed below:</a:t>
            </a:r>
          </a:p>
          <a:p>
            <a:pPr marL="0" indent="0">
              <a:buNone/>
            </a:pPr>
            <a:r>
              <a:rPr lang="en-IN" sz="2400" dirty="0"/>
              <a:t> 1. Dr Neil </a:t>
            </a:r>
            <a:r>
              <a:rPr lang="en-IN" sz="2400" dirty="0" err="1"/>
              <a:t>Sequeira</a:t>
            </a:r>
            <a:r>
              <a:rPr lang="en-IN" sz="2400" dirty="0"/>
              <a:t> - Vice President - Human Resources and Administration, </a:t>
            </a:r>
            <a:r>
              <a:rPr lang="en-IN" sz="2400" dirty="0" err="1"/>
              <a:t>Kokilaben</a:t>
            </a:r>
            <a:r>
              <a:rPr lang="en-IN" sz="2400" dirty="0"/>
              <a:t> </a:t>
            </a:r>
            <a:r>
              <a:rPr lang="en-IN" sz="2400" dirty="0" err="1"/>
              <a:t>Dhirubhai</a:t>
            </a:r>
            <a:r>
              <a:rPr lang="en-IN" sz="2400" dirty="0"/>
              <a:t> Ambani Hospital</a:t>
            </a:r>
          </a:p>
          <a:p>
            <a:pPr marL="0" indent="0">
              <a:buNone/>
            </a:pPr>
            <a:r>
              <a:rPr lang="en-IN" sz="2400" dirty="0"/>
              <a:t> 2. </a:t>
            </a:r>
            <a:r>
              <a:rPr lang="en-IN" sz="2400" dirty="0" err="1" smtClean="0"/>
              <a:t>Mr.</a:t>
            </a:r>
            <a:r>
              <a:rPr lang="en-IN" sz="2400" dirty="0" smtClean="0"/>
              <a:t> </a:t>
            </a:r>
            <a:r>
              <a:rPr lang="en-IN" sz="2400" dirty="0" err="1" smtClean="0"/>
              <a:t>Jagdeep</a:t>
            </a:r>
            <a:r>
              <a:rPr lang="en-IN" sz="2400" dirty="0" smtClean="0"/>
              <a:t> </a:t>
            </a:r>
            <a:r>
              <a:rPr lang="en-IN" sz="2400" dirty="0"/>
              <a:t>Sharma – Founder &amp; Director, Dr </a:t>
            </a:r>
            <a:r>
              <a:rPr lang="en-IN" sz="2400" dirty="0" err="1"/>
              <a:t>Anushka</a:t>
            </a:r>
            <a:r>
              <a:rPr lang="en-IN" sz="2400" dirty="0"/>
              <a:t> Super Speciality Eye Hospital</a:t>
            </a:r>
          </a:p>
          <a:p>
            <a:pPr marL="0" indent="0">
              <a:buNone/>
            </a:pPr>
            <a:r>
              <a:rPr lang="en-IN" sz="2400" dirty="0"/>
              <a:t> 3. </a:t>
            </a:r>
            <a:r>
              <a:rPr lang="en-IN" sz="2400" dirty="0" err="1" smtClean="0"/>
              <a:t>Mr.</a:t>
            </a:r>
            <a:r>
              <a:rPr lang="en-IN" sz="2400" dirty="0" smtClean="0"/>
              <a:t> </a:t>
            </a:r>
            <a:r>
              <a:rPr lang="en-IN" sz="2400" dirty="0" err="1" smtClean="0"/>
              <a:t>Lalit</a:t>
            </a:r>
            <a:r>
              <a:rPr lang="en-IN" sz="2400" dirty="0" smtClean="0"/>
              <a:t> </a:t>
            </a:r>
            <a:r>
              <a:rPr lang="en-IN" sz="2400" dirty="0" err="1"/>
              <a:t>Dabholkar</a:t>
            </a:r>
            <a:r>
              <a:rPr lang="en-IN" sz="2400" dirty="0"/>
              <a:t> – Founder Director – </a:t>
            </a:r>
            <a:r>
              <a:rPr lang="en-IN" sz="2400" dirty="0" err="1"/>
              <a:t>Aurigo</a:t>
            </a:r>
            <a:r>
              <a:rPr lang="en-IN" sz="2400" dirty="0"/>
              <a:t> Consulting &amp; Research LLP</a:t>
            </a:r>
          </a:p>
          <a:p>
            <a:pPr marL="0" indent="0">
              <a:buNone/>
            </a:pPr>
            <a:r>
              <a:rPr lang="en-IN" sz="2400" dirty="0"/>
              <a:t> 4. </a:t>
            </a:r>
            <a:r>
              <a:rPr lang="en-IN" sz="2400" dirty="0" err="1" smtClean="0"/>
              <a:t>Mr.</a:t>
            </a:r>
            <a:r>
              <a:rPr lang="en-IN" sz="2400" dirty="0" smtClean="0"/>
              <a:t> Sachin </a:t>
            </a:r>
            <a:r>
              <a:rPr lang="en-IN" sz="2400" dirty="0"/>
              <a:t>Parekh – VP – Ops, </a:t>
            </a:r>
            <a:r>
              <a:rPr lang="en-IN" sz="2400" dirty="0" err="1"/>
              <a:t>Neosap</a:t>
            </a:r>
            <a:r>
              <a:rPr lang="en-IN" sz="2400" dirty="0"/>
              <a:t> </a:t>
            </a:r>
            <a:r>
              <a:rPr lang="en-IN" sz="2400" dirty="0" err="1"/>
              <a:t>EdTech</a:t>
            </a:r>
            <a:endParaRPr lang="en-IN" sz="2400" dirty="0"/>
          </a:p>
          <a:p>
            <a:pPr marL="0" indent="0">
              <a:buNone/>
            </a:pPr>
            <a:r>
              <a:rPr lang="en-IN" sz="2400" dirty="0"/>
              <a:t> 5. </a:t>
            </a:r>
            <a:r>
              <a:rPr lang="en-IN" sz="2400" dirty="0" err="1" smtClean="0"/>
              <a:t>Mr.</a:t>
            </a:r>
            <a:r>
              <a:rPr lang="en-IN" sz="2400" dirty="0" smtClean="0"/>
              <a:t> </a:t>
            </a:r>
            <a:r>
              <a:rPr lang="en-IN" sz="2400" dirty="0" err="1" smtClean="0"/>
              <a:t>Prashant</a:t>
            </a:r>
            <a:r>
              <a:rPr lang="en-IN" sz="2400" dirty="0" smtClean="0"/>
              <a:t> </a:t>
            </a:r>
            <a:r>
              <a:rPr lang="en-IN" sz="2400" dirty="0" err="1"/>
              <a:t>Laghate</a:t>
            </a:r>
            <a:r>
              <a:rPr lang="en-IN" sz="2400" dirty="0"/>
              <a:t> – Associate Director, Merck</a:t>
            </a:r>
          </a:p>
          <a:p>
            <a:endParaRPr lang="en-IN" sz="2400" dirty="0"/>
          </a:p>
          <a:p>
            <a:endParaRPr lang="en-IN"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14</a:t>
            </a:fld>
            <a:endParaRPr lang="en-US" dirty="0"/>
          </a:p>
        </p:txBody>
      </p:sp>
    </p:spTree>
    <p:extLst>
      <p:ext uri="{BB962C8B-B14F-4D97-AF65-F5344CB8AC3E}">
        <p14:creationId xmlns:p14="http://schemas.microsoft.com/office/powerpoint/2010/main" val="32455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Eminent Visiting Faculty from Healthcare Sector</a:t>
            </a:r>
          </a:p>
        </p:txBody>
      </p:sp>
      <p:sp>
        <p:nvSpPr>
          <p:cNvPr id="3" name="Content Placeholder 2"/>
          <p:cNvSpPr>
            <a:spLocks noGrp="1"/>
          </p:cNvSpPr>
          <p:nvPr>
            <p:ph idx="1"/>
          </p:nvPr>
        </p:nvSpPr>
        <p:spPr>
          <a:xfrm>
            <a:off x="609600" y="1346200"/>
            <a:ext cx="11112500" cy="4787900"/>
          </a:xfrm>
        </p:spPr>
        <p:txBody>
          <a:bodyPr/>
          <a:lstStyle/>
          <a:p>
            <a:pPr marL="0" indent="0">
              <a:buNone/>
            </a:pPr>
            <a:r>
              <a:rPr lang="en-IN" sz="2400" dirty="0"/>
              <a:t>6. </a:t>
            </a:r>
            <a:r>
              <a:rPr lang="en-IN" sz="2400" dirty="0" err="1" smtClean="0"/>
              <a:t>Mr.</a:t>
            </a:r>
            <a:r>
              <a:rPr lang="en-IN" sz="2400" dirty="0" smtClean="0"/>
              <a:t> </a:t>
            </a:r>
            <a:r>
              <a:rPr lang="en-IN" sz="2400" dirty="0" err="1" smtClean="0"/>
              <a:t>Guruprasad</a:t>
            </a:r>
            <a:r>
              <a:rPr lang="en-IN" sz="2400" dirty="0" smtClean="0"/>
              <a:t> </a:t>
            </a:r>
            <a:r>
              <a:rPr lang="en-IN" sz="2400" dirty="0" err="1"/>
              <a:t>Rao</a:t>
            </a:r>
            <a:r>
              <a:rPr lang="en-IN" sz="2400" dirty="0"/>
              <a:t> – Director, </a:t>
            </a:r>
            <a:r>
              <a:rPr lang="en-IN" sz="2400" dirty="0" err="1"/>
              <a:t>Imaginerium</a:t>
            </a:r>
            <a:r>
              <a:rPr lang="en-IN" sz="2400" dirty="0"/>
              <a:t> (I) </a:t>
            </a:r>
            <a:r>
              <a:rPr lang="en-IN" sz="2400" dirty="0" err="1"/>
              <a:t>Pvt.</a:t>
            </a:r>
            <a:r>
              <a:rPr lang="en-IN" sz="2400" dirty="0"/>
              <a:t> Ltd</a:t>
            </a:r>
          </a:p>
          <a:p>
            <a:pPr marL="0" indent="0">
              <a:buNone/>
            </a:pPr>
            <a:r>
              <a:rPr lang="en-IN" sz="2400" dirty="0"/>
              <a:t>7. Dr Sanjay </a:t>
            </a:r>
            <a:r>
              <a:rPr lang="en-IN" sz="2400" dirty="0" err="1"/>
              <a:t>Dalsania</a:t>
            </a:r>
            <a:r>
              <a:rPr lang="en-IN" sz="2400" dirty="0"/>
              <a:t> – Regional Quality Head, Apollo Hospitals</a:t>
            </a:r>
          </a:p>
          <a:p>
            <a:pPr marL="0" indent="0">
              <a:buNone/>
            </a:pPr>
            <a:r>
              <a:rPr lang="en-IN" sz="2400" dirty="0"/>
              <a:t>8. </a:t>
            </a:r>
            <a:r>
              <a:rPr lang="en-IN" sz="2400" dirty="0" err="1" smtClean="0"/>
              <a:t>Ms.</a:t>
            </a:r>
            <a:r>
              <a:rPr lang="en-IN" sz="2400" dirty="0" smtClean="0"/>
              <a:t> </a:t>
            </a:r>
            <a:r>
              <a:rPr lang="en-IN" sz="2400" dirty="0" err="1" smtClean="0"/>
              <a:t>Anagha</a:t>
            </a:r>
            <a:r>
              <a:rPr lang="en-IN" sz="2400" dirty="0" smtClean="0"/>
              <a:t> </a:t>
            </a:r>
            <a:r>
              <a:rPr lang="en-IN" sz="2400" dirty="0" err="1"/>
              <a:t>Shirur</a:t>
            </a:r>
            <a:r>
              <a:rPr lang="en-IN" sz="2400" dirty="0"/>
              <a:t> – Associate Marketing Manager, Novartis</a:t>
            </a:r>
          </a:p>
          <a:p>
            <a:pPr marL="0" indent="0">
              <a:buNone/>
            </a:pPr>
            <a:r>
              <a:rPr lang="en-IN" sz="2400" dirty="0"/>
              <a:t>9. Dr Mukund Kulkarni – Advisor, Healthcare &amp; Insurance</a:t>
            </a:r>
          </a:p>
          <a:p>
            <a:pPr marL="0" indent="0">
              <a:buNone/>
            </a:pPr>
            <a:r>
              <a:rPr lang="en-IN" sz="2400" dirty="0"/>
              <a:t>10. Dr </a:t>
            </a:r>
            <a:r>
              <a:rPr lang="en-IN" sz="2400" dirty="0" err="1"/>
              <a:t>Mangesh</a:t>
            </a:r>
            <a:r>
              <a:rPr lang="en-IN" sz="2400" dirty="0"/>
              <a:t> </a:t>
            </a:r>
            <a:r>
              <a:rPr lang="en-IN" sz="2400" dirty="0" err="1"/>
              <a:t>Pednekar</a:t>
            </a:r>
            <a:r>
              <a:rPr lang="en-IN" sz="2400" dirty="0"/>
              <a:t> – Director, </a:t>
            </a:r>
            <a:r>
              <a:rPr lang="en-IN" sz="2400" dirty="0" err="1"/>
              <a:t>Healis</a:t>
            </a:r>
            <a:r>
              <a:rPr lang="en-IN" sz="2400" dirty="0"/>
              <a:t> </a:t>
            </a:r>
            <a:r>
              <a:rPr lang="en-IN" sz="2400" dirty="0" err="1"/>
              <a:t>Sekhsaria</a:t>
            </a:r>
            <a:r>
              <a:rPr lang="en-IN" sz="2400" dirty="0"/>
              <a:t> Institute for public Health</a:t>
            </a:r>
          </a:p>
          <a:p>
            <a:pPr marL="0" indent="0">
              <a:buNone/>
            </a:pPr>
            <a:r>
              <a:rPr lang="en-IN" sz="2400" dirty="0"/>
              <a:t>11. </a:t>
            </a:r>
            <a:r>
              <a:rPr lang="en-IN" sz="2400" dirty="0" err="1" smtClean="0"/>
              <a:t>Mr.</a:t>
            </a:r>
            <a:r>
              <a:rPr lang="en-IN" sz="2400" dirty="0" smtClean="0"/>
              <a:t> Sanjay </a:t>
            </a:r>
            <a:r>
              <a:rPr lang="en-IN" sz="2400" dirty="0"/>
              <a:t>Bhatia – Partner – </a:t>
            </a:r>
            <a:r>
              <a:rPr lang="en-IN" sz="2400" dirty="0" err="1"/>
              <a:t>NextPlan</a:t>
            </a:r>
            <a:endParaRPr lang="en-IN" sz="2400" dirty="0"/>
          </a:p>
          <a:p>
            <a:pPr marL="0" indent="0">
              <a:buNone/>
            </a:pPr>
            <a:r>
              <a:rPr lang="en-IN" sz="2400" dirty="0"/>
              <a:t>12. </a:t>
            </a:r>
            <a:r>
              <a:rPr lang="en-IN" sz="2400" dirty="0" err="1" smtClean="0"/>
              <a:t>Mr.</a:t>
            </a:r>
            <a:r>
              <a:rPr lang="en-IN" sz="2400" dirty="0" smtClean="0"/>
              <a:t> </a:t>
            </a:r>
            <a:r>
              <a:rPr lang="en-IN" sz="2400" dirty="0" err="1" smtClean="0"/>
              <a:t>Tarun</a:t>
            </a:r>
            <a:r>
              <a:rPr lang="en-IN" sz="2400" dirty="0" smtClean="0"/>
              <a:t> </a:t>
            </a:r>
            <a:r>
              <a:rPr lang="en-IN" sz="2400" dirty="0" err="1"/>
              <a:t>Dev</a:t>
            </a:r>
            <a:r>
              <a:rPr lang="en-IN" sz="2400" dirty="0"/>
              <a:t> – Healthcare Consultant</a:t>
            </a:r>
          </a:p>
          <a:p>
            <a:endParaRPr lang="en-IN"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15</a:t>
            </a:fld>
            <a:endParaRPr lang="en-US" dirty="0"/>
          </a:p>
        </p:txBody>
      </p:sp>
    </p:spTree>
    <p:extLst>
      <p:ext uri="{BB962C8B-B14F-4D97-AF65-F5344CB8AC3E}">
        <p14:creationId xmlns:p14="http://schemas.microsoft.com/office/powerpoint/2010/main" val="12610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IN" dirty="0"/>
              <a:t>Emphasis on Experiential Learning</a:t>
            </a:r>
          </a:p>
        </p:txBody>
      </p:sp>
      <p:sp>
        <p:nvSpPr>
          <p:cNvPr id="4" name="Slide Number Placeholder 3"/>
          <p:cNvSpPr>
            <a:spLocks noGrp="1"/>
          </p:cNvSpPr>
          <p:nvPr>
            <p:ph type="sldNum" sz="quarter" idx="12"/>
          </p:nvPr>
        </p:nvSpPr>
        <p:spPr/>
        <p:txBody>
          <a:bodyPr/>
          <a:lstStyle/>
          <a:p>
            <a:fld id="{95B898BA-B0B2-4571-824B-AE21C1964D28}" type="slidenum">
              <a:rPr lang="en-US" smtClean="0"/>
              <a:pPr/>
              <a:t>16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8387" y="1715648"/>
            <a:ext cx="2946400" cy="2209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2156" y="4070923"/>
            <a:ext cx="3403600" cy="25527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099" y="4155640"/>
            <a:ext cx="3177703" cy="23832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143" y="1647825"/>
            <a:ext cx="3397956" cy="1911350"/>
          </a:xfrm>
          <a:prstGeom prst="rect">
            <a:avLst/>
          </a:prstGeom>
        </p:spPr>
      </p:pic>
    </p:spTree>
    <p:extLst>
      <p:ext uri="{BB962C8B-B14F-4D97-AF65-F5344CB8AC3E}">
        <p14:creationId xmlns:p14="http://schemas.microsoft.com/office/powerpoint/2010/main" val="80734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Emphasis on Experiential Learning</a:t>
            </a:r>
          </a:p>
        </p:txBody>
      </p:sp>
      <p:sp>
        <p:nvSpPr>
          <p:cNvPr id="2" name="Slide Number Placeholder 1"/>
          <p:cNvSpPr>
            <a:spLocks noGrp="1"/>
          </p:cNvSpPr>
          <p:nvPr>
            <p:ph type="sldNum" sz="quarter" idx="12"/>
          </p:nvPr>
        </p:nvSpPr>
        <p:spPr/>
        <p:txBody>
          <a:bodyPr/>
          <a:lstStyle/>
          <a:p>
            <a:fld id="{95B898BA-B0B2-4571-824B-AE21C1964D28}" type="slidenum">
              <a:rPr lang="en-US" smtClean="0"/>
              <a:pPr/>
              <a:t>17</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900" y="1707356"/>
            <a:ext cx="2743200" cy="20574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479" y="2001579"/>
            <a:ext cx="2171700" cy="2895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6559" y="3449383"/>
            <a:ext cx="3455460" cy="2591595"/>
          </a:xfrm>
          <a:prstGeom prst="rect">
            <a:avLst/>
          </a:prstGeom>
        </p:spPr>
      </p:pic>
    </p:spTree>
    <p:extLst>
      <p:ext uri="{BB962C8B-B14F-4D97-AF65-F5344CB8AC3E}">
        <p14:creationId xmlns:p14="http://schemas.microsoft.com/office/powerpoint/2010/main" val="16675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5168"/>
            <a:ext cx="10769600" cy="563033"/>
          </a:xfrm>
        </p:spPr>
        <p:txBody>
          <a:bodyPr>
            <a:normAutofit/>
          </a:bodyPr>
          <a:lstStyle/>
          <a:p>
            <a:r>
              <a:rPr lang="en-IN" dirty="0"/>
              <a:t>Emphasis on Experiential Learning</a:t>
            </a:r>
          </a:p>
        </p:txBody>
      </p:sp>
      <p:sp>
        <p:nvSpPr>
          <p:cNvPr id="2" name="Slide Number Placeholder 1"/>
          <p:cNvSpPr>
            <a:spLocks noGrp="1"/>
          </p:cNvSpPr>
          <p:nvPr>
            <p:ph type="sldNum" sz="quarter" idx="12"/>
          </p:nvPr>
        </p:nvSpPr>
        <p:spPr/>
        <p:txBody>
          <a:bodyPr/>
          <a:lstStyle/>
          <a:p>
            <a:fld id="{95B898BA-B0B2-4571-824B-AE21C1964D28}" type="slidenum">
              <a:rPr lang="en-US" smtClean="0"/>
              <a:pPr/>
              <a:t>18</a:t>
            </a:fld>
            <a:endParaRPr lang="en-US"/>
          </a:p>
        </p:txBody>
      </p:sp>
      <p:pic>
        <p:nvPicPr>
          <p:cNvPr id="1029" name="Picture 5" descr="C:\Users\laptop7\Desktop\IMG_20180825_1533198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600" y="4191001"/>
            <a:ext cx="4165600" cy="17573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aptop7\Desktop\IMG_20180825_1130316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800" y="4495800"/>
            <a:ext cx="46736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PGDM - Healthcare\Board members, minutes of the meetings\Selected Photos of HCM\Admission seminar - Physiotherapy Studen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066800"/>
            <a:ext cx="3419366" cy="2564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PGDM - Healthcare\Board members, minutes of the meetings\Selected Photos of HCM\Outbound training programm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838200"/>
            <a:ext cx="23622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Industrial visits organized in the past</a:t>
            </a:r>
          </a:p>
        </p:txBody>
      </p:sp>
      <p:sp>
        <p:nvSpPr>
          <p:cNvPr id="4" name="Content Placeholder 3"/>
          <p:cNvSpPr>
            <a:spLocks noGrp="1"/>
          </p:cNvSpPr>
          <p:nvPr>
            <p:ph idx="1"/>
          </p:nvPr>
        </p:nvSpPr>
        <p:spPr>
          <a:xfrm>
            <a:off x="838200" y="1371600"/>
            <a:ext cx="10883900" cy="4762500"/>
          </a:xfrm>
        </p:spPr>
        <p:txBody>
          <a:bodyPr/>
          <a:lstStyle/>
          <a:p>
            <a:pPr marL="0" indent="0">
              <a:buNone/>
            </a:pPr>
            <a:r>
              <a:rPr lang="en-IN" sz="2400" dirty="0"/>
              <a:t>1. Wipro-GE Healthcare India, Bangalore</a:t>
            </a:r>
          </a:p>
          <a:p>
            <a:pPr marL="0" indent="0">
              <a:buNone/>
            </a:pPr>
            <a:r>
              <a:rPr lang="en-IN" sz="2400" dirty="0"/>
              <a:t>2. </a:t>
            </a:r>
            <a:r>
              <a:rPr lang="en-IN" sz="2400" dirty="0" err="1"/>
              <a:t>Thyrocare</a:t>
            </a:r>
            <a:r>
              <a:rPr lang="en-IN" sz="2400" dirty="0"/>
              <a:t> Technologies, </a:t>
            </a:r>
            <a:r>
              <a:rPr lang="en-IN" sz="2400" dirty="0" err="1"/>
              <a:t>Navi</a:t>
            </a:r>
            <a:r>
              <a:rPr lang="en-IN" sz="2400" dirty="0"/>
              <a:t> Mumbai</a:t>
            </a:r>
          </a:p>
          <a:p>
            <a:pPr marL="0" indent="0">
              <a:buNone/>
            </a:pPr>
            <a:r>
              <a:rPr lang="en-IN" sz="2400" dirty="0"/>
              <a:t>3. </a:t>
            </a:r>
            <a:r>
              <a:rPr lang="en-IN" sz="2400" dirty="0" err="1"/>
              <a:t>Draeger</a:t>
            </a:r>
            <a:r>
              <a:rPr lang="en-IN" sz="2400" dirty="0"/>
              <a:t> India </a:t>
            </a:r>
            <a:r>
              <a:rPr lang="en-IN" sz="2400" dirty="0" err="1"/>
              <a:t>Pvt.</a:t>
            </a:r>
            <a:r>
              <a:rPr lang="en-IN" sz="2400" dirty="0"/>
              <a:t> Ltd</a:t>
            </a:r>
          </a:p>
          <a:p>
            <a:pPr marL="0" indent="0">
              <a:buNone/>
            </a:pPr>
            <a:r>
              <a:rPr lang="en-IN" sz="2400" dirty="0"/>
              <a:t>4. </a:t>
            </a:r>
            <a:r>
              <a:rPr lang="en-IN" sz="2400" dirty="0" err="1"/>
              <a:t>Mazumdar</a:t>
            </a:r>
            <a:r>
              <a:rPr lang="en-IN" sz="2400" dirty="0"/>
              <a:t> Shaw Medical Foundation – Bangalore</a:t>
            </a:r>
          </a:p>
          <a:p>
            <a:pPr marL="0" indent="0">
              <a:buNone/>
            </a:pPr>
            <a:r>
              <a:rPr lang="en-IN" sz="2400" dirty="0"/>
              <a:t>5. Jupiter Hospital, Mumbai</a:t>
            </a:r>
          </a:p>
          <a:p>
            <a:endParaRPr lang="en-IN" sz="2400" dirty="0"/>
          </a:p>
        </p:txBody>
      </p:sp>
      <p:sp>
        <p:nvSpPr>
          <p:cNvPr id="3" name="Slide Number Placeholder 2"/>
          <p:cNvSpPr>
            <a:spLocks noGrp="1"/>
          </p:cNvSpPr>
          <p:nvPr>
            <p:ph type="sldNum" sz="quarter" idx="12"/>
          </p:nvPr>
        </p:nvSpPr>
        <p:spPr/>
        <p:txBody>
          <a:bodyPr/>
          <a:lstStyle/>
          <a:p>
            <a:fld id="{0FF54DE5-C571-48E8-A5BC-B369434E2F44}" type="slidenum">
              <a:rPr lang="en-US" smtClean="0"/>
              <a:pPr/>
              <a:t>19</a:t>
            </a:fld>
            <a:endParaRPr lang="en-US" dirty="0"/>
          </a:p>
        </p:txBody>
      </p:sp>
    </p:spTree>
    <p:extLst>
      <p:ext uri="{BB962C8B-B14F-4D97-AF65-F5344CB8AC3E}">
        <p14:creationId xmlns:p14="http://schemas.microsoft.com/office/powerpoint/2010/main" val="406757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Growth in Indian Healthcare Sector</a:t>
            </a:r>
          </a:p>
        </p:txBody>
      </p:sp>
      <p:sp>
        <p:nvSpPr>
          <p:cNvPr id="4" name="Content Placeholder 3"/>
          <p:cNvSpPr>
            <a:spLocks noGrp="1"/>
          </p:cNvSpPr>
          <p:nvPr>
            <p:ph type="body" sz="half" idx="2"/>
          </p:nvPr>
        </p:nvSpPr>
        <p:spPr>
          <a:xfrm>
            <a:off x="914400" y="1320799"/>
            <a:ext cx="5410200" cy="4837281"/>
          </a:xfrm>
        </p:spPr>
        <p:txBody>
          <a:bodyPr>
            <a:normAutofit fontScale="85000" lnSpcReduction="20000"/>
          </a:bodyPr>
          <a:lstStyle/>
          <a:p>
            <a:r>
              <a:rPr lang="en-IN" sz="2200" dirty="0"/>
              <a:t>Healthcare industry in India comprises of hospitals, pharmaceutical companies, medical devices, clinical trials, outsourcing, telemedicine, medical tourism, health insurance and medical equipment, wellness and fitness, etc. </a:t>
            </a:r>
          </a:p>
          <a:p>
            <a:r>
              <a:rPr lang="en-IN" sz="2200" dirty="0"/>
              <a:t>The industry is growing at a tremendous pace owing to rising incomes, rising awareness, rising adoption of new technologies and increasing expenditure by public as well as private players.</a:t>
            </a:r>
          </a:p>
          <a:p>
            <a:r>
              <a:rPr lang="en-IN" sz="2200" dirty="0"/>
              <a:t>Healthcare sector in India – US $372 Billion by 2022</a:t>
            </a:r>
          </a:p>
          <a:p>
            <a:r>
              <a:rPr lang="en-IN" sz="2200" dirty="0"/>
              <a:t>Hospital sector – US $ 160 Billion</a:t>
            </a:r>
          </a:p>
          <a:p>
            <a:r>
              <a:rPr lang="en-IN" sz="2200" dirty="0"/>
              <a:t>Health insurance sector growing by 24 % per annum</a:t>
            </a:r>
          </a:p>
          <a:p>
            <a:r>
              <a:rPr lang="en-IN" sz="2200" dirty="0"/>
              <a:t>Indian pharmaceutical industry growing by 15 % per annum</a:t>
            </a:r>
          </a:p>
          <a:p>
            <a:r>
              <a:rPr lang="en-IN" sz="2200" dirty="0"/>
              <a:t>Medical tourism rising by 18 % per annum</a:t>
            </a:r>
          </a:p>
          <a:p>
            <a:endParaRPr lang="en-IN" sz="2200" dirty="0"/>
          </a:p>
        </p:txBody>
      </p:sp>
      <p:sp>
        <p:nvSpPr>
          <p:cNvPr id="3" name="Slide Number Placeholder 2"/>
          <p:cNvSpPr>
            <a:spLocks noGrp="1"/>
          </p:cNvSpPr>
          <p:nvPr>
            <p:ph type="sldNum" sz="quarter" idx="12"/>
          </p:nvPr>
        </p:nvSpPr>
        <p:spPr/>
        <p:txBody>
          <a:bodyPr/>
          <a:lstStyle/>
          <a:p>
            <a:fld id="{0FF54DE5-C571-48E8-A5BC-B369434E2F44}" type="slidenum">
              <a:rPr lang="en-US" smtClean="0"/>
              <a:pPr/>
              <a:t>2</a:t>
            </a:fld>
            <a:endParaRPr lang="en-US" dirty="0"/>
          </a:p>
        </p:txBody>
      </p:sp>
      <p:pic>
        <p:nvPicPr>
          <p:cNvPr id="10" name="Picture 2" descr="C:\Users\laptop7\Desktop\HCM ppt\unnamed.p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22" r="822"/>
          <a:stretch>
            <a:fillRect/>
          </a:stretch>
        </p:blipFill>
        <p:spPr bwMode="auto">
          <a:xfrm>
            <a:off x="7010400" y="1828800"/>
            <a:ext cx="4574946"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0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Summer Internships of Healthcare Management Students</a:t>
            </a:r>
          </a:p>
        </p:txBody>
      </p:sp>
      <p:sp>
        <p:nvSpPr>
          <p:cNvPr id="4" name="Content Placeholder 3"/>
          <p:cNvSpPr>
            <a:spLocks noGrp="1"/>
          </p:cNvSpPr>
          <p:nvPr>
            <p:ph sz="half" idx="1"/>
          </p:nvPr>
        </p:nvSpPr>
        <p:spPr>
          <a:xfrm>
            <a:off x="762000" y="1291266"/>
            <a:ext cx="4902200" cy="4855534"/>
          </a:xfrm>
        </p:spPr>
        <p:txBody>
          <a:bodyPr/>
          <a:lstStyle/>
          <a:p>
            <a:r>
              <a:rPr lang="en-IN" dirty="0"/>
              <a:t>Apollo Hospital</a:t>
            </a:r>
          </a:p>
          <a:p>
            <a:r>
              <a:rPr lang="en-IN" dirty="0"/>
              <a:t>Health Coco Technologies Pvt Ltd</a:t>
            </a:r>
          </a:p>
          <a:p>
            <a:r>
              <a:rPr lang="en-IN" dirty="0"/>
              <a:t>Thermo Fisher</a:t>
            </a:r>
          </a:p>
          <a:p>
            <a:r>
              <a:rPr lang="en-IN" dirty="0" err="1"/>
              <a:t>PharmaLab</a:t>
            </a:r>
            <a:endParaRPr lang="en-IN" dirty="0"/>
          </a:p>
          <a:p>
            <a:r>
              <a:rPr lang="en-IN" dirty="0" err="1"/>
              <a:t>Kaipro</a:t>
            </a:r>
            <a:endParaRPr lang="en-IN" dirty="0"/>
          </a:p>
          <a:p>
            <a:r>
              <a:rPr lang="en-IN" dirty="0" err="1"/>
              <a:t>Kokilaben</a:t>
            </a:r>
            <a:r>
              <a:rPr lang="en-IN" dirty="0"/>
              <a:t> </a:t>
            </a:r>
            <a:r>
              <a:rPr lang="en-IN" dirty="0" err="1"/>
              <a:t>Ambani</a:t>
            </a:r>
            <a:r>
              <a:rPr lang="en-IN" dirty="0"/>
              <a:t> Hospital</a:t>
            </a:r>
          </a:p>
          <a:p>
            <a:r>
              <a:rPr lang="en-IN" dirty="0" err="1"/>
              <a:t>Jupitor</a:t>
            </a:r>
            <a:r>
              <a:rPr lang="en-IN" dirty="0"/>
              <a:t> Hospital</a:t>
            </a:r>
          </a:p>
          <a:p>
            <a:r>
              <a:rPr lang="en-IN" dirty="0"/>
              <a:t>Godavari </a:t>
            </a:r>
            <a:r>
              <a:rPr lang="en-IN" dirty="0" err="1"/>
              <a:t>Biorefineries</a:t>
            </a:r>
            <a:endParaRPr lang="en-IN" dirty="0"/>
          </a:p>
          <a:p>
            <a:r>
              <a:rPr lang="en-IN" dirty="0" err="1"/>
              <a:t>Venkys</a:t>
            </a:r>
            <a:r>
              <a:rPr lang="en-IN" dirty="0"/>
              <a:t> India Pvt Ltd</a:t>
            </a:r>
          </a:p>
          <a:p>
            <a:r>
              <a:rPr lang="en-IN" dirty="0"/>
              <a:t>Tata Steels Pvt Ltd</a:t>
            </a:r>
          </a:p>
        </p:txBody>
      </p:sp>
      <p:sp>
        <p:nvSpPr>
          <p:cNvPr id="5" name="Content Placeholder 4"/>
          <p:cNvSpPr>
            <a:spLocks noGrp="1"/>
          </p:cNvSpPr>
          <p:nvPr>
            <p:ph sz="half" idx="2"/>
          </p:nvPr>
        </p:nvSpPr>
        <p:spPr/>
        <p:txBody>
          <a:bodyPr/>
          <a:lstStyle/>
          <a:p>
            <a:r>
              <a:rPr lang="en-IN" dirty="0" err="1"/>
              <a:t>Healthism</a:t>
            </a:r>
            <a:endParaRPr lang="en-IN" dirty="0"/>
          </a:p>
          <a:p>
            <a:r>
              <a:rPr lang="en-IN" dirty="0"/>
              <a:t>Future </a:t>
            </a:r>
            <a:r>
              <a:rPr lang="en-IN" dirty="0" err="1"/>
              <a:t>Generali</a:t>
            </a:r>
            <a:r>
              <a:rPr lang="en-IN" dirty="0"/>
              <a:t> India life Insurance</a:t>
            </a:r>
          </a:p>
          <a:p>
            <a:r>
              <a:rPr lang="en-IN" dirty="0"/>
              <a:t>IPCA Laboratories Ltd</a:t>
            </a:r>
          </a:p>
          <a:p>
            <a:r>
              <a:rPr lang="en-IN" dirty="0"/>
              <a:t>Deloitte </a:t>
            </a:r>
            <a:r>
              <a:rPr lang="en-IN" dirty="0" err="1"/>
              <a:t>Touche</a:t>
            </a:r>
            <a:r>
              <a:rPr lang="en-IN" dirty="0"/>
              <a:t> Tohmatsu LLP</a:t>
            </a:r>
          </a:p>
          <a:p>
            <a:r>
              <a:rPr lang="en-IN" dirty="0"/>
              <a:t>A1 Hi-tech Healthcare Solutions</a:t>
            </a:r>
          </a:p>
          <a:p>
            <a:r>
              <a:rPr lang="en-IN" dirty="0" err="1"/>
              <a:t>Unschool</a:t>
            </a:r>
            <a:endParaRPr lang="en-IN" dirty="0"/>
          </a:p>
          <a:p>
            <a:r>
              <a:rPr lang="en-IN" dirty="0" err="1"/>
              <a:t>MBAtrek</a:t>
            </a:r>
            <a:endParaRPr lang="en-IN" dirty="0"/>
          </a:p>
          <a:p>
            <a:r>
              <a:rPr lang="en-IN" dirty="0"/>
              <a:t>Terumo India Pvt Ltd</a:t>
            </a:r>
          </a:p>
          <a:p>
            <a:r>
              <a:rPr lang="en-IN" dirty="0" err="1"/>
              <a:t>Shira</a:t>
            </a:r>
            <a:r>
              <a:rPr lang="en-IN" dirty="0"/>
              <a:t> </a:t>
            </a:r>
            <a:r>
              <a:rPr lang="en-IN" dirty="0" err="1"/>
              <a:t>Medtech</a:t>
            </a:r>
            <a:endParaRPr lang="en-IN" dirty="0"/>
          </a:p>
          <a:p>
            <a:endParaRPr lang="en-IN" dirty="0"/>
          </a:p>
          <a:p>
            <a:endParaRPr lang="en-IN" dirty="0"/>
          </a:p>
        </p:txBody>
      </p:sp>
      <p:sp>
        <p:nvSpPr>
          <p:cNvPr id="3" name="Slide Number Placeholder 2"/>
          <p:cNvSpPr>
            <a:spLocks noGrp="1"/>
          </p:cNvSpPr>
          <p:nvPr>
            <p:ph type="sldNum" sz="quarter" idx="12"/>
          </p:nvPr>
        </p:nvSpPr>
        <p:spPr/>
        <p:txBody>
          <a:bodyPr/>
          <a:lstStyle/>
          <a:p>
            <a:fld id="{0FF54DE5-C571-48E8-A5BC-B369434E2F44}" type="slidenum">
              <a:rPr lang="en-US" smtClean="0"/>
              <a:pPr/>
              <a:t>20</a:t>
            </a:fld>
            <a:endParaRPr lang="en-US" dirty="0"/>
          </a:p>
        </p:txBody>
      </p:sp>
    </p:spTree>
    <p:extLst>
      <p:ext uri="{BB962C8B-B14F-4D97-AF65-F5344CB8AC3E}">
        <p14:creationId xmlns:p14="http://schemas.microsoft.com/office/powerpoint/2010/main" val="66480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Live Projects/ Concurrent Projects</a:t>
            </a:r>
          </a:p>
        </p:txBody>
      </p:sp>
      <p:sp>
        <p:nvSpPr>
          <p:cNvPr id="3" name="Content Placeholder 2"/>
          <p:cNvSpPr>
            <a:spLocks noGrp="1"/>
          </p:cNvSpPr>
          <p:nvPr>
            <p:ph sz="half" idx="1"/>
          </p:nvPr>
        </p:nvSpPr>
        <p:spPr>
          <a:xfrm>
            <a:off x="762000" y="1066800"/>
            <a:ext cx="4902200" cy="5334000"/>
          </a:xfrm>
        </p:spPr>
        <p:txBody>
          <a:bodyPr/>
          <a:lstStyle/>
          <a:p>
            <a:r>
              <a:rPr lang="en-IN" sz="1800" dirty="0"/>
              <a:t>K J </a:t>
            </a:r>
            <a:r>
              <a:rPr lang="en-IN" sz="1800" dirty="0" err="1"/>
              <a:t>Somaiya</a:t>
            </a:r>
            <a:r>
              <a:rPr lang="en-IN" sz="1800" dirty="0"/>
              <a:t> Hospital &amp; Research Centre</a:t>
            </a:r>
          </a:p>
          <a:p>
            <a:r>
              <a:rPr lang="en-IN" sz="1800" dirty="0"/>
              <a:t>Hygienic Research Institute </a:t>
            </a:r>
            <a:r>
              <a:rPr lang="en-IN" sz="1800" dirty="0" err="1"/>
              <a:t>Pvt.</a:t>
            </a:r>
            <a:r>
              <a:rPr lang="en-IN" sz="1800" dirty="0"/>
              <a:t> Ltd</a:t>
            </a:r>
          </a:p>
          <a:p>
            <a:r>
              <a:rPr lang="en-IN" sz="1800" dirty="0"/>
              <a:t>Pop Shot</a:t>
            </a:r>
          </a:p>
          <a:p>
            <a:r>
              <a:rPr lang="en-IN" sz="1800" dirty="0"/>
              <a:t>RK Foodland</a:t>
            </a:r>
          </a:p>
          <a:p>
            <a:r>
              <a:rPr lang="en-IN" sz="1800" dirty="0" err="1"/>
              <a:t>Supermark</a:t>
            </a:r>
            <a:r>
              <a:rPr lang="en-IN" sz="1800" dirty="0"/>
              <a:t> Agency</a:t>
            </a:r>
          </a:p>
          <a:p>
            <a:r>
              <a:rPr lang="en-IN" sz="1800" dirty="0" err="1"/>
              <a:t>Flywidus</a:t>
            </a:r>
            <a:endParaRPr lang="en-IN" sz="1800" dirty="0"/>
          </a:p>
          <a:p>
            <a:r>
              <a:rPr lang="en-IN" sz="1800" dirty="0" err="1"/>
              <a:t>McVitie’s</a:t>
            </a:r>
            <a:r>
              <a:rPr lang="en-IN" sz="1800" dirty="0"/>
              <a:t> (</a:t>
            </a:r>
            <a:r>
              <a:rPr lang="en-IN" sz="1800" dirty="0" err="1"/>
              <a:t>pladis</a:t>
            </a:r>
            <a:r>
              <a:rPr lang="en-IN" sz="1800" dirty="0"/>
              <a:t> Global)</a:t>
            </a:r>
          </a:p>
          <a:p>
            <a:r>
              <a:rPr lang="en-IN" sz="1800" dirty="0"/>
              <a:t>Viden.io</a:t>
            </a:r>
          </a:p>
          <a:p>
            <a:r>
              <a:rPr lang="en-IN" sz="1800" dirty="0" err="1"/>
              <a:t>Quezapp</a:t>
            </a:r>
            <a:r>
              <a:rPr lang="en-IN" sz="1800" dirty="0"/>
              <a:t> Technologies </a:t>
            </a:r>
            <a:r>
              <a:rPr lang="en-IN" sz="1800" dirty="0" err="1"/>
              <a:t>Pvt.</a:t>
            </a:r>
            <a:r>
              <a:rPr lang="en-IN" sz="1800" dirty="0"/>
              <a:t> Ltd.</a:t>
            </a:r>
          </a:p>
          <a:p>
            <a:r>
              <a:rPr lang="en-IN" sz="1800" dirty="0"/>
              <a:t>Red Brick Offices</a:t>
            </a:r>
          </a:p>
          <a:p>
            <a:r>
              <a:rPr lang="en-IN" sz="1800" dirty="0" err="1"/>
              <a:t>Medito</a:t>
            </a:r>
            <a:r>
              <a:rPr lang="en-IN" sz="1800" dirty="0"/>
              <a:t> foundation</a:t>
            </a:r>
          </a:p>
          <a:p>
            <a:r>
              <a:rPr lang="en-IN" sz="1800" dirty="0"/>
              <a:t>Urban liveability Forum</a:t>
            </a:r>
          </a:p>
          <a:p>
            <a:endParaRPr lang="en-IN" dirty="0"/>
          </a:p>
        </p:txBody>
      </p:sp>
      <p:sp>
        <p:nvSpPr>
          <p:cNvPr id="4" name="Content Placeholder 3"/>
          <p:cNvSpPr>
            <a:spLocks noGrp="1"/>
          </p:cNvSpPr>
          <p:nvPr>
            <p:ph sz="half" idx="2"/>
          </p:nvPr>
        </p:nvSpPr>
        <p:spPr>
          <a:xfrm>
            <a:off x="6019800" y="990600"/>
            <a:ext cx="5156200" cy="5156200"/>
          </a:xfrm>
        </p:spPr>
        <p:txBody>
          <a:bodyPr/>
          <a:lstStyle/>
          <a:p>
            <a:r>
              <a:rPr lang="en-IN" sz="1800" dirty="0" err="1"/>
              <a:t>Suvidha</a:t>
            </a:r>
            <a:r>
              <a:rPr lang="en-IN" sz="1800" dirty="0"/>
              <a:t> </a:t>
            </a:r>
            <a:r>
              <a:rPr lang="en-IN" sz="1800" dirty="0" err="1"/>
              <a:t>Infoserve</a:t>
            </a:r>
            <a:r>
              <a:rPr lang="en-IN" sz="1800" dirty="0"/>
              <a:t> Private Ltd.</a:t>
            </a:r>
          </a:p>
          <a:p>
            <a:r>
              <a:rPr lang="en-IN" sz="1800" dirty="0"/>
              <a:t>Cart Geek</a:t>
            </a:r>
          </a:p>
          <a:p>
            <a:r>
              <a:rPr lang="en-IN" sz="1800" dirty="0" err="1"/>
              <a:t>Udyam</a:t>
            </a:r>
            <a:r>
              <a:rPr lang="en-IN" sz="1800" dirty="0"/>
              <a:t> </a:t>
            </a:r>
            <a:r>
              <a:rPr lang="en-IN" sz="1800" dirty="0" err="1"/>
              <a:t>Gyan</a:t>
            </a:r>
            <a:endParaRPr lang="en-IN" sz="1800" dirty="0"/>
          </a:p>
          <a:p>
            <a:r>
              <a:rPr lang="en-IN" sz="1800" dirty="0" err="1"/>
              <a:t>Zillionite</a:t>
            </a:r>
            <a:endParaRPr lang="en-IN" sz="1800" dirty="0"/>
          </a:p>
          <a:p>
            <a:r>
              <a:rPr lang="en-IN" sz="1800" dirty="0"/>
              <a:t>A&amp;O Realty</a:t>
            </a:r>
          </a:p>
          <a:p>
            <a:r>
              <a:rPr lang="en-IN" sz="1800" dirty="0"/>
              <a:t>Organic Riot</a:t>
            </a:r>
          </a:p>
          <a:p>
            <a:r>
              <a:rPr lang="en-IN" sz="1800" dirty="0"/>
              <a:t>Britannia Industries Ltd.</a:t>
            </a:r>
          </a:p>
          <a:p>
            <a:r>
              <a:rPr lang="en-IN" sz="1800" dirty="0"/>
              <a:t>Tata Centre for Technology &amp; Design</a:t>
            </a:r>
          </a:p>
          <a:p>
            <a:r>
              <a:rPr lang="en-IN" sz="1800" dirty="0" err="1"/>
              <a:t>Wadhwa</a:t>
            </a:r>
            <a:r>
              <a:rPr lang="en-IN" sz="1800" dirty="0"/>
              <a:t> Group</a:t>
            </a:r>
          </a:p>
          <a:p>
            <a:r>
              <a:rPr lang="en-IN" sz="1800" dirty="0"/>
              <a:t>Scholastic Scholar</a:t>
            </a:r>
          </a:p>
          <a:p>
            <a:r>
              <a:rPr lang="en-IN" sz="1800" dirty="0" err="1"/>
              <a:t>Nessbot</a:t>
            </a:r>
            <a:endParaRPr lang="en-IN" sz="1800" dirty="0"/>
          </a:p>
          <a:p>
            <a:r>
              <a:rPr lang="en-IN" sz="1800" dirty="0" err="1"/>
              <a:t>Aratrikam</a:t>
            </a:r>
            <a:r>
              <a:rPr lang="en-IN" sz="1800" dirty="0"/>
              <a:t> Business Services</a:t>
            </a:r>
          </a:p>
        </p:txBody>
      </p:sp>
      <p:sp>
        <p:nvSpPr>
          <p:cNvPr id="5" name="Slide Number Placeholder 4"/>
          <p:cNvSpPr>
            <a:spLocks noGrp="1"/>
          </p:cNvSpPr>
          <p:nvPr>
            <p:ph type="sldNum" sz="quarter" idx="12"/>
          </p:nvPr>
        </p:nvSpPr>
        <p:spPr/>
        <p:txBody>
          <a:bodyPr/>
          <a:lstStyle/>
          <a:p>
            <a:fld id="{0FF54DE5-C571-48E8-A5BC-B369434E2F44}" type="slidenum">
              <a:rPr lang="en-US" smtClean="0"/>
              <a:pPr/>
              <a:t>21</a:t>
            </a:fld>
            <a:endParaRPr lang="en-US" dirty="0"/>
          </a:p>
        </p:txBody>
      </p:sp>
    </p:spTree>
    <p:extLst>
      <p:ext uri="{BB962C8B-B14F-4D97-AF65-F5344CB8AC3E}">
        <p14:creationId xmlns:p14="http://schemas.microsoft.com/office/powerpoint/2010/main" val="7988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82100" cy="838200"/>
          </a:xfrm>
        </p:spPr>
        <p:txBody>
          <a:bodyPr/>
          <a:lstStyle/>
          <a:p>
            <a:r>
              <a:rPr lang="en-IN" dirty="0"/>
              <a:t>Live Projects/ Concurrent Projects</a:t>
            </a:r>
          </a:p>
        </p:txBody>
      </p:sp>
      <p:sp>
        <p:nvSpPr>
          <p:cNvPr id="3" name="Content Placeholder 2"/>
          <p:cNvSpPr>
            <a:spLocks noGrp="1"/>
          </p:cNvSpPr>
          <p:nvPr>
            <p:ph sz="half" idx="1"/>
          </p:nvPr>
        </p:nvSpPr>
        <p:spPr>
          <a:xfrm>
            <a:off x="685800" y="990600"/>
            <a:ext cx="4978400" cy="5638800"/>
          </a:xfrm>
        </p:spPr>
        <p:txBody>
          <a:bodyPr/>
          <a:lstStyle/>
          <a:p>
            <a:r>
              <a:rPr lang="en-IN" sz="1800" dirty="0" err="1"/>
              <a:t>Jio</a:t>
            </a:r>
            <a:r>
              <a:rPr lang="en-IN" sz="1800" dirty="0"/>
              <a:t> Creative Labs</a:t>
            </a:r>
          </a:p>
          <a:p>
            <a:r>
              <a:rPr lang="en-IN" sz="1800" dirty="0" err="1"/>
              <a:t>Fitternity</a:t>
            </a:r>
            <a:endParaRPr lang="en-IN" sz="1800" dirty="0"/>
          </a:p>
          <a:p>
            <a:r>
              <a:rPr lang="en-IN" sz="1800" dirty="0" err="1"/>
              <a:t>IndusInd</a:t>
            </a:r>
            <a:r>
              <a:rPr lang="en-IN" sz="1800" dirty="0"/>
              <a:t> Bank</a:t>
            </a:r>
          </a:p>
          <a:p>
            <a:r>
              <a:rPr lang="en-IN" sz="1800" dirty="0"/>
              <a:t>Benetton</a:t>
            </a:r>
          </a:p>
          <a:p>
            <a:r>
              <a:rPr lang="en-IN" sz="1800" dirty="0"/>
              <a:t>B D Shah securities Ltd</a:t>
            </a:r>
          </a:p>
          <a:p>
            <a:r>
              <a:rPr lang="en-IN" sz="1800" dirty="0"/>
              <a:t>IFA Global</a:t>
            </a:r>
          </a:p>
          <a:p>
            <a:r>
              <a:rPr lang="en-IN" sz="1800" dirty="0"/>
              <a:t>Future Group</a:t>
            </a:r>
          </a:p>
          <a:p>
            <a:r>
              <a:rPr lang="en-IN" sz="1800" dirty="0"/>
              <a:t>The Times Group</a:t>
            </a:r>
          </a:p>
          <a:p>
            <a:r>
              <a:rPr lang="en-IN" sz="1800" dirty="0" err="1"/>
              <a:t>Kraftshala</a:t>
            </a:r>
            <a:endParaRPr lang="en-IN" sz="1800" dirty="0"/>
          </a:p>
          <a:p>
            <a:r>
              <a:rPr lang="en-IN" sz="1800" dirty="0" err="1"/>
              <a:t>Bisleri</a:t>
            </a:r>
            <a:endParaRPr lang="en-IN" sz="1800" dirty="0"/>
          </a:p>
          <a:p>
            <a:r>
              <a:rPr lang="en-IN" sz="1800" dirty="0" err="1"/>
              <a:t>Artophilic</a:t>
            </a:r>
            <a:endParaRPr lang="en-IN" sz="1800" dirty="0"/>
          </a:p>
          <a:p>
            <a:r>
              <a:rPr lang="en-IN" sz="1800" dirty="0" err="1"/>
              <a:t>Exlygenze</a:t>
            </a:r>
            <a:r>
              <a:rPr lang="en-IN" sz="1800" dirty="0"/>
              <a:t> </a:t>
            </a:r>
            <a:r>
              <a:rPr lang="en-IN" sz="1800" dirty="0" err="1"/>
              <a:t>Senseworks</a:t>
            </a:r>
            <a:r>
              <a:rPr lang="en-IN" sz="1800" dirty="0"/>
              <a:t> PLC</a:t>
            </a:r>
          </a:p>
          <a:p>
            <a:endParaRPr lang="en-IN" dirty="0"/>
          </a:p>
        </p:txBody>
      </p:sp>
      <p:sp>
        <p:nvSpPr>
          <p:cNvPr id="4" name="Content Placeholder 3"/>
          <p:cNvSpPr>
            <a:spLocks noGrp="1"/>
          </p:cNvSpPr>
          <p:nvPr>
            <p:ph sz="half" idx="2"/>
          </p:nvPr>
        </p:nvSpPr>
        <p:spPr>
          <a:xfrm>
            <a:off x="5956300" y="990600"/>
            <a:ext cx="5219700" cy="5156200"/>
          </a:xfrm>
        </p:spPr>
        <p:txBody>
          <a:bodyPr/>
          <a:lstStyle/>
          <a:p>
            <a:r>
              <a:rPr lang="en-IN" sz="1800" dirty="0"/>
              <a:t>Zoom car</a:t>
            </a:r>
          </a:p>
          <a:p>
            <a:r>
              <a:rPr lang="en-IN" sz="1800" dirty="0"/>
              <a:t>House of Makeup</a:t>
            </a:r>
          </a:p>
          <a:p>
            <a:r>
              <a:rPr lang="en-IN" sz="1800" dirty="0" err="1"/>
              <a:t>Religare</a:t>
            </a:r>
            <a:r>
              <a:rPr lang="en-IN" sz="1800" dirty="0"/>
              <a:t> Health insurance</a:t>
            </a:r>
          </a:p>
          <a:p>
            <a:r>
              <a:rPr lang="en-IN" sz="1800" dirty="0" err="1"/>
              <a:t>Wadhwa</a:t>
            </a:r>
            <a:r>
              <a:rPr lang="en-IN" sz="1800" dirty="0"/>
              <a:t> Group</a:t>
            </a:r>
          </a:p>
          <a:p>
            <a:r>
              <a:rPr lang="en-IN" sz="1800" dirty="0" err="1"/>
              <a:t>Trariti</a:t>
            </a:r>
            <a:r>
              <a:rPr lang="en-IN" sz="1800" dirty="0"/>
              <a:t> Consulting</a:t>
            </a:r>
          </a:p>
          <a:p>
            <a:r>
              <a:rPr lang="en-IN" sz="1800" dirty="0"/>
              <a:t>Local Vocal</a:t>
            </a:r>
          </a:p>
          <a:p>
            <a:r>
              <a:rPr lang="en-IN" sz="1800" dirty="0" err="1"/>
              <a:t>Rupezeen</a:t>
            </a:r>
            <a:endParaRPr lang="en-IN" sz="1800" dirty="0"/>
          </a:p>
          <a:p>
            <a:r>
              <a:rPr lang="en-IN" sz="1800" dirty="0" err="1"/>
              <a:t>Accurex</a:t>
            </a:r>
            <a:endParaRPr lang="en-IN" sz="1800" dirty="0"/>
          </a:p>
          <a:p>
            <a:r>
              <a:rPr lang="en-IN" sz="1800" dirty="0" err="1"/>
              <a:t>Shemaroo</a:t>
            </a:r>
            <a:endParaRPr lang="en-IN" sz="1800" dirty="0"/>
          </a:p>
          <a:p>
            <a:r>
              <a:rPr lang="en-IN" sz="1800" dirty="0"/>
              <a:t>Counsel Lab</a:t>
            </a:r>
          </a:p>
          <a:p>
            <a:r>
              <a:rPr lang="en-IN" sz="1800" dirty="0" err="1"/>
              <a:t>Ather</a:t>
            </a:r>
            <a:r>
              <a:rPr lang="en-IN" sz="1800" dirty="0"/>
              <a:t> Energy</a:t>
            </a:r>
          </a:p>
        </p:txBody>
      </p:sp>
      <p:sp>
        <p:nvSpPr>
          <p:cNvPr id="5" name="Slide Number Placeholder 4"/>
          <p:cNvSpPr>
            <a:spLocks noGrp="1"/>
          </p:cNvSpPr>
          <p:nvPr>
            <p:ph type="sldNum" sz="quarter" idx="12"/>
          </p:nvPr>
        </p:nvSpPr>
        <p:spPr/>
        <p:txBody>
          <a:bodyPr/>
          <a:lstStyle/>
          <a:p>
            <a:fld id="{0FF54DE5-C571-48E8-A5BC-B369434E2F44}" type="slidenum">
              <a:rPr lang="en-US" smtClean="0"/>
              <a:pPr/>
              <a:t>22</a:t>
            </a:fld>
            <a:endParaRPr lang="en-US" dirty="0"/>
          </a:p>
        </p:txBody>
      </p:sp>
    </p:spTree>
    <p:extLst>
      <p:ext uri="{BB962C8B-B14F-4D97-AF65-F5344CB8AC3E}">
        <p14:creationId xmlns:p14="http://schemas.microsoft.com/office/powerpoint/2010/main" val="34957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a:t/>
            </a:r>
            <a:br>
              <a:rPr lang="en-IN" dirty="0"/>
            </a:br>
            <a:r>
              <a:rPr lang="en-IN" dirty="0"/>
              <a:t>Final Placements ( first Batch PGDM 2018-20)</a:t>
            </a:r>
          </a:p>
        </p:txBody>
      </p:sp>
      <p:sp>
        <p:nvSpPr>
          <p:cNvPr id="7" name="Content Placeholder 6"/>
          <p:cNvSpPr>
            <a:spLocks noGrp="1"/>
          </p:cNvSpPr>
          <p:nvPr>
            <p:ph idx="1"/>
          </p:nvPr>
        </p:nvSpPr>
        <p:spPr>
          <a:xfrm>
            <a:off x="762000" y="1371600"/>
            <a:ext cx="10960100" cy="4762500"/>
          </a:xfrm>
        </p:spPr>
        <p:txBody>
          <a:bodyPr/>
          <a:lstStyle/>
          <a:p>
            <a:r>
              <a:rPr lang="en-IN" dirty="0" err="1"/>
              <a:t>Fitternity</a:t>
            </a:r>
            <a:endParaRPr lang="en-IN" dirty="0"/>
          </a:p>
          <a:p>
            <a:r>
              <a:rPr lang="en-IN" dirty="0"/>
              <a:t>Wipro Ltd</a:t>
            </a:r>
          </a:p>
          <a:p>
            <a:r>
              <a:rPr lang="en-IN" dirty="0"/>
              <a:t>Byjus.com</a:t>
            </a:r>
          </a:p>
          <a:p>
            <a:r>
              <a:rPr lang="en-IN" dirty="0"/>
              <a:t>Tilt Bike</a:t>
            </a:r>
          </a:p>
          <a:p>
            <a:r>
              <a:rPr lang="en-IN" dirty="0"/>
              <a:t>Atticus Advisors</a:t>
            </a:r>
          </a:p>
          <a:p>
            <a:r>
              <a:rPr lang="en-IN" dirty="0"/>
              <a:t>Byte Dance India Technology(</a:t>
            </a:r>
            <a:r>
              <a:rPr lang="en-IN" dirty="0" err="1"/>
              <a:t>Tik-Tok</a:t>
            </a:r>
            <a:r>
              <a:rPr lang="en-IN" dirty="0"/>
              <a:t>)</a:t>
            </a:r>
          </a:p>
          <a:p>
            <a:r>
              <a:rPr lang="en-IN" dirty="0" err="1"/>
              <a:t>Amrop</a:t>
            </a:r>
            <a:endParaRPr lang="en-IN" dirty="0"/>
          </a:p>
          <a:p>
            <a:r>
              <a:rPr lang="en-IN" dirty="0" err="1"/>
              <a:t>Adani</a:t>
            </a:r>
            <a:r>
              <a:rPr lang="en-IN" dirty="0"/>
              <a:t> Wilmer</a:t>
            </a:r>
          </a:p>
          <a:p>
            <a:endParaRPr lang="en-IN" dirty="0"/>
          </a:p>
          <a:p>
            <a:endParaRPr lang="en-IN" dirty="0"/>
          </a:p>
          <a:p>
            <a:endParaRPr lang="en-IN" dirty="0"/>
          </a:p>
        </p:txBody>
      </p:sp>
      <p:sp>
        <p:nvSpPr>
          <p:cNvPr id="5" name="Slide Number Placeholder 4"/>
          <p:cNvSpPr>
            <a:spLocks noGrp="1"/>
          </p:cNvSpPr>
          <p:nvPr>
            <p:ph type="sldNum" sz="quarter" idx="12"/>
          </p:nvPr>
        </p:nvSpPr>
        <p:spPr/>
        <p:txBody>
          <a:bodyPr/>
          <a:lstStyle/>
          <a:p>
            <a:fld id="{0FF54DE5-C571-48E8-A5BC-B369434E2F44}" type="slidenum">
              <a:rPr lang="en-US" smtClean="0"/>
              <a:pPr/>
              <a:t>23</a:t>
            </a:fld>
            <a:endParaRPr lang="en-US" dirty="0"/>
          </a:p>
        </p:txBody>
      </p:sp>
    </p:spTree>
    <p:extLst>
      <p:ext uri="{BB962C8B-B14F-4D97-AF65-F5344CB8AC3E}">
        <p14:creationId xmlns:p14="http://schemas.microsoft.com/office/powerpoint/2010/main" val="278487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Admission Process and Selection Criteria</a:t>
            </a:r>
          </a:p>
        </p:txBody>
      </p:sp>
      <p:sp>
        <p:nvSpPr>
          <p:cNvPr id="3" name="Content Placeholder 2"/>
          <p:cNvSpPr>
            <a:spLocks noGrp="1"/>
          </p:cNvSpPr>
          <p:nvPr>
            <p:ph idx="1"/>
          </p:nvPr>
        </p:nvSpPr>
        <p:spPr>
          <a:xfrm>
            <a:off x="1143000" y="1600200"/>
            <a:ext cx="10579100" cy="4533900"/>
          </a:xfrm>
        </p:spPr>
        <p:txBody>
          <a:bodyPr/>
          <a:lstStyle/>
          <a:p>
            <a:r>
              <a:rPr lang="en-IN" sz="2400" dirty="0"/>
              <a:t>The interested candidates need to apply through the regular admission process specified on the website.</a:t>
            </a:r>
          </a:p>
          <a:p>
            <a:r>
              <a:rPr lang="en-IN" sz="2400" dirty="0"/>
              <a:t>They need to appear for one of the MBA  entrance test mentioned on the website.</a:t>
            </a:r>
          </a:p>
          <a:p>
            <a:r>
              <a:rPr lang="en-IN" sz="2400" dirty="0"/>
              <a:t>The shortlisted candidates will be asked for further admission process of GDPI round. </a:t>
            </a:r>
          </a:p>
          <a:p>
            <a:r>
              <a:rPr lang="en-IN" sz="2400" dirty="0"/>
              <a:t>The selection for the MBA HCM programme will be based on the candidate’s profile – relevant undergraduate degree, relevant work experience, interest areas, etc.</a:t>
            </a:r>
          </a:p>
          <a:p>
            <a:endParaRPr lang="en-IN" sz="2400"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24</a:t>
            </a:fld>
            <a:endParaRPr lang="en-US" dirty="0"/>
          </a:p>
        </p:txBody>
      </p:sp>
    </p:spTree>
    <p:extLst>
      <p:ext uri="{BB962C8B-B14F-4D97-AF65-F5344CB8AC3E}">
        <p14:creationId xmlns:p14="http://schemas.microsoft.com/office/powerpoint/2010/main" val="251584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Conferences Organized in the Past</a:t>
            </a:r>
          </a:p>
        </p:txBody>
      </p:sp>
      <p:sp>
        <p:nvSpPr>
          <p:cNvPr id="4" name="Content Placeholder 3"/>
          <p:cNvSpPr>
            <a:spLocks noGrp="1"/>
          </p:cNvSpPr>
          <p:nvPr>
            <p:ph idx="1"/>
          </p:nvPr>
        </p:nvSpPr>
        <p:spPr>
          <a:xfrm>
            <a:off x="838200" y="1371600"/>
            <a:ext cx="10883900" cy="4762500"/>
          </a:xfrm>
        </p:spPr>
        <p:txBody>
          <a:bodyPr/>
          <a:lstStyle/>
          <a:p>
            <a:r>
              <a:rPr lang="en-IN" sz="2400" b="1" dirty="0"/>
              <a:t>2019 – Healthcare 4.0 – Myths &amp; Realities</a:t>
            </a:r>
          </a:p>
          <a:p>
            <a:r>
              <a:rPr lang="en-IN" sz="2400" dirty="0"/>
              <a:t>Chief Guest – Mr Srinivas </a:t>
            </a:r>
            <a:r>
              <a:rPr lang="en-IN" sz="2400" dirty="0" err="1"/>
              <a:t>Madubusy</a:t>
            </a:r>
            <a:r>
              <a:rPr lang="en-IN" sz="2400" dirty="0"/>
              <a:t> - Director, Merck Specialities </a:t>
            </a:r>
            <a:r>
              <a:rPr lang="en-IN" sz="2400" dirty="0" err="1"/>
              <a:t>Pvt.</a:t>
            </a:r>
            <a:r>
              <a:rPr lang="en-IN" sz="2400" dirty="0"/>
              <a:t> Ltd</a:t>
            </a:r>
          </a:p>
          <a:p>
            <a:r>
              <a:rPr lang="en-IN" sz="2400" dirty="0"/>
              <a:t>Panel Members - </a:t>
            </a:r>
            <a:r>
              <a:rPr lang="en-IN" sz="2400" dirty="0" err="1"/>
              <a:t>Mr.</a:t>
            </a:r>
            <a:r>
              <a:rPr lang="en-IN" sz="2400" dirty="0"/>
              <a:t> </a:t>
            </a:r>
            <a:r>
              <a:rPr lang="en-IN" sz="2400" dirty="0" err="1"/>
              <a:t>Venkatram</a:t>
            </a:r>
            <a:r>
              <a:rPr lang="en-IN" sz="2400" dirty="0"/>
              <a:t> V, VP Finance, Apollo Hospitals, </a:t>
            </a:r>
            <a:r>
              <a:rPr lang="en-IN" sz="2400" dirty="0" err="1"/>
              <a:t>Navi</a:t>
            </a:r>
            <a:r>
              <a:rPr lang="en-IN" sz="2400" dirty="0"/>
              <a:t> Mumbai</a:t>
            </a:r>
          </a:p>
          <a:p>
            <a:r>
              <a:rPr lang="en-IN" sz="2400" dirty="0" err="1"/>
              <a:t>Mr.</a:t>
            </a:r>
            <a:r>
              <a:rPr lang="en-IN" sz="2400" dirty="0"/>
              <a:t> Gaurav Patel, HR -Roche</a:t>
            </a:r>
          </a:p>
          <a:p>
            <a:r>
              <a:rPr lang="en-IN" sz="2400" dirty="0" err="1"/>
              <a:t>Dr.</a:t>
            </a:r>
            <a:r>
              <a:rPr lang="en-IN" sz="2400" dirty="0"/>
              <a:t> </a:t>
            </a:r>
            <a:r>
              <a:rPr lang="en-IN" sz="2400" dirty="0" err="1"/>
              <a:t>Urmila</a:t>
            </a:r>
            <a:r>
              <a:rPr lang="en-IN" sz="2400" dirty="0"/>
              <a:t> Joshi, Principal, K M </a:t>
            </a:r>
            <a:r>
              <a:rPr lang="en-IN" sz="2400" dirty="0" err="1"/>
              <a:t>Kundanani</a:t>
            </a:r>
            <a:r>
              <a:rPr lang="en-IN" sz="2400" dirty="0"/>
              <a:t> College of Pharmacy, </a:t>
            </a:r>
            <a:r>
              <a:rPr lang="en-IN" sz="2400" dirty="0" err="1"/>
              <a:t>Colaba</a:t>
            </a:r>
            <a:endParaRPr lang="en-IN" sz="2400" dirty="0"/>
          </a:p>
          <a:p>
            <a:r>
              <a:rPr lang="en-IN" sz="2400" dirty="0" err="1"/>
              <a:t>Mr.</a:t>
            </a:r>
            <a:r>
              <a:rPr lang="en-IN" sz="2400" dirty="0"/>
              <a:t> </a:t>
            </a:r>
            <a:r>
              <a:rPr lang="en-IN" sz="2400" dirty="0" err="1"/>
              <a:t>Prayat</a:t>
            </a:r>
            <a:r>
              <a:rPr lang="en-IN" sz="2400" dirty="0"/>
              <a:t> Shah, Co-founder and VP enterprise Sales, </a:t>
            </a:r>
            <a:r>
              <a:rPr lang="en-IN" sz="2400" dirty="0" err="1"/>
              <a:t>Wellthy</a:t>
            </a:r>
            <a:r>
              <a:rPr lang="en-IN" sz="2400" dirty="0"/>
              <a:t> Therapeutics</a:t>
            </a:r>
          </a:p>
          <a:p>
            <a:r>
              <a:rPr lang="en-IN" sz="2400" dirty="0"/>
              <a:t>Ms </a:t>
            </a:r>
            <a:r>
              <a:rPr lang="en-IN" sz="2400" dirty="0" err="1"/>
              <a:t>Sanju</a:t>
            </a:r>
            <a:r>
              <a:rPr lang="en-IN" sz="2400" dirty="0"/>
              <a:t> </a:t>
            </a:r>
            <a:r>
              <a:rPr lang="en-IN" sz="2400" dirty="0" err="1"/>
              <a:t>Yadav</a:t>
            </a:r>
            <a:r>
              <a:rPr lang="en-IN" sz="2400" dirty="0"/>
              <a:t>, Divisional Head – Sales and Marketing</a:t>
            </a:r>
          </a:p>
          <a:p>
            <a:r>
              <a:rPr lang="en-IN" sz="2400" dirty="0"/>
              <a:t>Moderator – Mr Sachin Parekh</a:t>
            </a:r>
          </a:p>
        </p:txBody>
      </p:sp>
      <p:sp>
        <p:nvSpPr>
          <p:cNvPr id="3" name="Slide Number Placeholder 2"/>
          <p:cNvSpPr>
            <a:spLocks noGrp="1"/>
          </p:cNvSpPr>
          <p:nvPr>
            <p:ph type="sldNum" sz="quarter" idx="12"/>
          </p:nvPr>
        </p:nvSpPr>
        <p:spPr/>
        <p:txBody>
          <a:bodyPr/>
          <a:lstStyle/>
          <a:p>
            <a:fld id="{0FF54DE5-C571-48E8-A5BC-B369434E2F44}" type="slidenum">
              <a:rPr lang="en-US" smtClean="0"/>
              <a:pPr/>
              <a:t>25</a:t>
            </a:fld>
            <a:endParaRPr lang="en-US" dirty="0"/>
          </a:p>
        </p:txBody>
      </p:sp>
    </p:spTree>
    <p:extLst>
      <p:ext uri="{BB962C8B-B14F-4D97-AF65-F5344CB8AC3E}">
        <p14:creationId xmlns:p14="http://schemas.microsoft.com/office/powerpoint/2010/main" val="19296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Round Table Conference 2019</a:t>
            </a:r>
          </a:p>
        </p:txBody>
      </p:sp>
      <p:sp>
        <p:nvSpPr>
          <p:cNvPr id="4" name="Slide Number Placeholder 3"/>
          <p:cNvSpPr>
            <a:spLocks noGrp="1"/>
          </p:cNvSpPr>
          <p:nvPr>
            <p:ph type="sldNum" sz="quarter" idx="12"/>
          </p:nvPr>
        </p:nvSpPr>
        <p:spPr/>
        <p:txBody>
          <a:bodyPr/>
          <a:lstStyle/>
          <a:p>
            <a:fld id="{0FF54DE5-C571-48E8-A5BC-B369434E2F44}" type="slidenum">
              <a:rPr lang="en-US" smtClean="0"/>
              <a:pPr/>
              <a:t>26</a:t>
            </a:fld>
            <a:endParaRPr lang="en-US" dirty="0"/>
          </a:p>
        </p:txBody>
      </p:sp>
      <p:pic>
        <p:nvPicPr>
          <p:cNvPr id="1027" name="Picture 3" descr="C:\Users\laptop7\Desktop\Panel members &amp; core Samavesh team.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67399" y="1939924"/>
            <a:ext cx="3407833" cy="2936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aptop7\Desktop\Audience - Samave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05000"/>
            <a:ext cx="3429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35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Conferences Organized</a:t>
            </a:r>
          </a:p>
        </p:txBody>
      </p:sp>
      <p:sp>
        <p:nvSpPr>
          <p:cNvPr id="3" name="Content Placeholder 2"/>
          <p:cNvSpPr>
            <a:spLocks noGrp="1"/>
          </p:cNvSpPr>
          <p:nvPr>
            <p:ph idx="1"/>
          </p:nvPr>
        </p:nvSpPr>
        <p:spPr>
          <a:xfrm>
            <a:off x="990600" y="1066800"/>
            <a:ext cx="10731500" cy="5067300"/>
          </a:xfrm>
        </p:spPr>
        <p:txBody>
          <a:bodyPr/>
          <a:lstStyle/>
          <a:p>
            <a:r>
              <a:rPr lang="en-IN" sz="2400" b="1" dirty="0"/>
              <a:t>2020 – Reaching the Last Mile; Opportunities &amp; Challenges</a:t>
            </a:r>
          </a:p>
          <a:p>
            <a:r>
              <a:rPr lang="en-IN" sz="2400" dirty="0"/>
              <a:t>Chief Guest – Dr A </a:t>
            </a:r>
            <a:r>
              <a:rPr lang="en-IN" sz="2400" dirty="0" err="1"/>
              <a:t>Velumani</a:t>
            </a:r>
            <a:r>
              <a:rPr lang="en-IN" sz="2400" dirty="0"/>
              <a:t>, Chairman &amp; MD </a:t>
            </a:r>
            <a:r>
              <a:rPr lang="en-IN" sz="2400" dirty="0" err="1"/>
              <a:t>Thyrocare</a:t>
            </a:r>
            <a:r>
              <a:rPr lang="en-IN" sz="2400" dirty="0"/>
              <a:t> Technologies</a:t>
            </a:r>
          </a:p>
          <a:p>
            <a:r>
              <a:rPr lang="en-IN" sz="2400" dirty="0"/>
              <a:t>Panel Members – Dr Praveen Swamy, CEO, Godrej Memorial Hospital, </a:t>
            </a:r>
          </a:p>
          <a:p>
            <a:r>
              <a:rPr lang="en-IN" sz="2400" dirty="0"/>
              <a:t>Ms </a:t>
            </a:r>
            <a:r>
              <a:rPr lang="en-IN" sz="2400" dirty="0" err="1"/>
              <a:t>Rashmi</a:t>
            </a:r>
            <a:r>
              <a:rPr lang="en-IN" sz="2400" dirty="0"/>
              <a:t> </a:t>
            </a:r>
            <a:r>
              <a:rPr lang="en-IN" sz="2400" dirty="0" err="1"/>
              <a:t>Thosar</a:t>
            </a:r>
            <a:r>
              <a:rPr lang="en-IN" sz="2400" dirty="0"/>
              <a:t>, CEO </a:t>
            </a:r>
            <a:r>
              <a:rPr lang="en-IN" sz="2400" dirty="0" err="1"/>
              <a:t>Brandcare</a:t>
            </a:r>
            <a:r>
              <a:rPr lang="en-IN" sz="2400" dirty="0"/>
              <a:t>,</a:t>
            </a:r>
          </a:p>
          <a:p>
            <a:r>
              <a:rPr lang="en-IN" sz="2400" dirty="0"/>
              <a:t>Mr </a:t>
            </a:r>
            <a:r>
              <a:rPr lang="en-IN" sz="2400" dirty="0" err="1"/>
              <a:t>Subodh</a:t>
            </a:r>
            <a:r>
              <a:rPr lang="en-IN" sz="2400" dirty="0"/>
              <a:t> Gupta, Founder &amp; CEO </a:t>
            </a:r>
            <a:r>
              <a:rPr lang="en-IN" sz="2400" dirty="0" err="1"/>
              <a:t>ReLiva</a:t>
            </a:r>
            <a:r>
              <a:rPr lang="en-IN" sz="2400" dirty="0"/>
              <a:t> Physiotherapy &amp; Rehab</a:t>
            </a:r>
          </a:p>
          <a:p>
            <a:r>
              <a:rPr lang="en-IN" sz="2400" dirty="0"/>
              <a:t>Moderator - Ms </a:t>
            </a:r>
            <a:r>
              <a:rPr lang="en-IN" sz="2400" dirty="0" err="1"/>
              <a:t>Anagha</a:t>
            </a:r>
            <a:r>
              <a:rPr lang="en-IN" sz="2400" dirty="0"/>
              <a:t> </a:t>
            </a:r>
            <a:r>
              <a:rPr lang="en-IN" sz="2400" dirty="0" err="1"/>
              <a:t>Shirur</a:t>
            </a:r>
            <a:r>
              <a:rPr lang="en-IN" sz="2400" dirty="0"/>
              <a:t>, Associate Marketing Manager, Novartis</a:t>
            </a:r>
          </a:p>
          <a:p>
            <a:r>
              <a:rPr lang="en-IN" sz="2400" b="1" dirty="0">
                <a:solidFill>
                  <a:srgbClr val="B7202E"/>
                </a:solidFill>
                <a:latin typeface="Marcellus" pitchFamily="34" charset="0"/>
              </a:rPr>
              <a:t>Proposed</a:t>
            </a:r>
          </a:p>
          <a:p>
            <a:r>
              <a:rPr lang="en-IN" sz="2400" b="1" dirty="0"/>
              <a:t>2021 – 1</a:t>
            </a:r>
            <a:r>
              <a:rPr lang="en-IN" sz="2400" b="1" baseline="30000" dirty="0"/>
              <a:t>st</a:t>
            </a:r>
            <a:r>
              <a:rPr lang="en-IN" sz="2400" b="1" dirty="0"/>
              <a:t> International Healthcare Management – Future of Healthcare Post COVID 19 to be organized on 9</a:t>
            </a:r>
            <a:r>
              <a:rPr lang="en-IN" sz="2400" b="1" baseline="30000" dirty="0"/>
              <a:t>th</a:t>
            </a:r>
            <a:r>
              <a:rPr lang="en-IN" sz="2400" b="1" dirty="0"/>
              <a:t> January 2021</a:t>
            </a:r>
          </a:p>
          <a:p>
            <a:endParaRPr lang="en-IN"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27</a:t>
            </a:fld>
            <a:endParaRPr lang="en-US" dirty="0"/>
          </a:p>
        </p:txBody>
      </p:sp>
    </p:spTree>
    <p:extLst>
      <p:ext uri="{BB962C8B-B14F-4D97-AF65-F5344CB8AC3E}">
        <p14:creationId xmlns:p14="http://schemas.microsoft.com/office/powerpoint/2010/main" val="356027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Round Table Conference 2020</a:t>
            </a:r>
          </a:p>
        </p:txBody>
      </p:sp>
      <p:sp>
        <p:nvSpPr>
          <p:cNvPr id="4" name="Slide Number Placeholder 3"/>
          <p:cNvSpPr>
            <a:spLocks noGrp="1"/>
          </p:cNvSpPr>
          <p:nvPr>
            <p:ph type="sldNum" sz="quarter" idx="12"/>
          </p:nvPr>
        </p:nvSpPr>
        <p:spPr/>
        <p:txBody>
          <a:bodyPr/>
          <a:lstStyle/>
          <a:p>
            <a:fld id="{0FF54DE5-C571-48E8-A5BC-B369434E2F44}" type="slidenum">
              <a:rPr lang="en-US" smtClean="0"/>
              <a:pPr/>
              <a:t>28</a:t>
            </a:fld>
            <a:endParaRPr lang="en-US" dirty="0"/>
          </a:p>
        </p:txBody>
      </p:sp>
      <p:pic>
        <p:nvPicPr>
          <p:cNvPr id="5" name="Picture 2" descr="C:\Users\laptop7\Desktop\IMG-20191222-WA0017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981200"/>
            <a:ext cx="3810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laptop7\Desktop\Samavesh - 2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981200"/>
            <a:ext cx="4114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33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Webinars Organized</a:t>
            </a:r>
          </a:p>
        </p:txBody>
      </p:sp>
      <p:sp>
        <p:nvSpPr>
          <p:cNvPr id="3" name="Content Placeholder 2"/>
          <p:cNvSpPr>
            <a:spLocks noGrp="1"/>
          </p:cNvSpPr>
          <p:nvPr>
            <p:ph idx="1"/>
          </p:nvPr>
        </p:nvSpPr>
        <p:spPr>
          <a:xfrm>
            <a:off x="685800" y="1295400"/>
            <a:ext cx="11036300" cy="4838700"/>
          </a:xfrm>
        </p:spPr>
        <p:txBody>
          <a:bodyPr/>
          <a:lstStyle/>
          <a:p>
            <a:r>
              <a:rPr lang="en-IN" sz="2400" dirty="0"/>
              <a:t>Webinars and Guest Lectures:</a:t>
            </a:r>
          </a:p>
          <a:p>
            <a:r>
              <a:rPr lang="en-IN" sz="2400" b="1" dirty="0"/>
              <a:t>Webinars:</a:t>
            </a:r>
          </a:p>
          <a:p>
            <a:pPr marL="0" indent="0">
              <a:buNone/>
            </a:pPr>
            <a:r>
              <a:rPr lang="en-US" sz="2400" b="1" dirty="0"/>
              <a:t>1) </a:t>
            </a:r>
            <a:r>
              <a:rPr lang="en-US" sz="2400" dirty="0"/>
              <a:t>28</a:t>
            </a:r>
            <a:r>
              <a:rPr lang="en-US" sz="2400" baseline="30000" dirty="0"/>
              <a:t>th</a:t>
            </a:r>
            <a:r>
              <a:rPr lang="en-US" sz="2400" dirty="0"/>
              <a:t> June 2020 - Challenges and Opportunities for the Healthcare Sector Post COVID :</a:t>
            </a:r>
          </a:p>
          <a:p>
            <a:pPr marL="0" indent="0">
              <a:buNone/>
            </a:pPr>
            <a:r>
              <a:rPr lang="en-US" sz="2400" dirty="0"/>
              <a:t>     </a:t>
            </a:r>
            <a:r>
              <a:rPr lang="en-IN" sz="2400" dirty="0" err="1"/>
              <a:t>Dr.</a:t>
            </a:r>
            <a:r>
              <a:rPr lang="en-IN" sz="2400" dirty="0"/>
              <a:t>    Pramod Prabhakaran, </a:t>
            </a:r>
            <a:r>
              <a:rPr lang="en-IN" sz="2400" dirty="0" err="1"/>
              <a:t>Jamshyd</a:t>
            </a:r>
            <a:r>
              <a:rPr lang="en-IN" sz="2400" dirty="0"/>
              <a:t> </a:t>
            </a:r>
            <a:r>
              <a:rPr lang="en-IN" sz="2400" dirty="0" err="1"/>
              <a:t>Patravala</a:t>
            </a:r>
            <a:r>
              <a:rPr lang="en-IN" sz="2400" dirty="0"/>
              <a:t>,  HCM Board of Studies Members </a:t>
            </a:r>
          </a:p>
          <a:p>
            <a:pPr marL="0" lvl="0" indent="0">
              <a:buNone/>
            </a:pPr>
            <a:r>
              <a:rPr lang="en-US" sz="2400" dirty="0"/>
              <a:t>2) </a:t>
            </a:r>
            <a:r>
              <a:rPr lang="en-US" sz="2400" b="1" dirty="0"/>
              <a:t>12</a:t>
            </a:r>
            <a:r>
              <a:rPr lang="en-US" sz="2400" b="1" baseline="30000" dirty="0"/>
              <a:t>th</a:t>
            </a:r>
            <a:r>
              <a:rPr lang="en-US" sz="2400" b="1" dirty="0"/>
              <a:t> July, 2020 - Role of Data Informatics and Communication in fighting COVID</a:t>
            </a:r>
            <a:endParaRPr lang="en-IN" sz="2400" b="1" dirty="0"/>
          </a:p>
          <a:p>
            <a:r>
              <a:rPr lang="en-US" sz="2400" dirty="0"/>
              <a:t>Panel Members: </a:t>
            </a:r>
            <a:r>
              <a:rPr lang="en-IN" sz="2400" dirty="0" err="1"/>
              <a:t>Ayush</a:t>
            </a:r>
            <a:r>
              <a:rPr lang="en-IN" sz="2400" dirty="0"/>
              <a:t> Shukla - CM Fellow - working on fighting CORONA with Govt of Maharashtra, </a:t>
            </a:r>
            <a:r>
              <a:rPr lang="en-IN" sz="2400" dirty="0" err="1"/>
              <a:t>Jamshyd</a:t>
            </a:r>
            <a:r>
              <a:rPr lang="en-IN" sz="2400" dirty="0"/>
              <a:t> </a:t>
            </a:r>
            <a:r>
              <a:rPr lang="en-IN" sz="2400" dirty="0" err="1"/>
              <a:t>Patrawala</a:t>
            </a:r>
            <a:r>
              <a:rPr lang="en-IN" sz="2400" dirty="0"/>
              <a:t> - Sr Healthcare leader, Harish </a:t>
            </a:r>
            <a:r>
              <a:rPr lang="en-IN" sz="2400" dirty="0" err="1"/>
              <a:t>Rijhwani</a:t>
            </a:r>
            <a:r>
              <a:rPr lang="en-IN" sz="2400" dirty="0"/>
              <a:t> - Healthcare Data Analytics Specialist and  </a:t>
            </a:r>
            <a:r>
              <a:rPr lang="en-IN" sz="2400" dirty="0" err="1"/>
              <a:t>Dr.</a:t>
            </a:r>
            <a:r>
              <a:rPr lang="en-IN" sz="2400" dirty="0"/>
              <a:t> Pramod Prabhakaran - Imperial College Health Partners, UK – Moderator</a:t>
            </a:r>
          </a:p>
          <a:p>
            <a:endParaRPr lang="en-IN" dirty="0"/>
          </a:p>
          <a:p>
            <a:endParaRPr lang="en-IN"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29</a:t>
            </a:fld>
            <a:endParaRPr lang="en-US" dirty="0"/>
          </a:p>
        </p:txBody>
      </p:sp>
    </p:spTree>
    <p:extLst>
      <p:ext uri="{BB962C8B-B14F-4D97-AF65-F5344CB8AC3E}">
        <p14:creationId xmlns:p14="http://schemas.microsoft.com/office/powerpoint/2010/main" val="27450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Peculiar Features of Indian Healthcare Sector</a:t>
            </a:r>
          </a:p>
        </p:txBody>
      </p:sp>
      <p:sp>
        <p:nvSpPr>
          <p:cNvPr id="3" name="Content Placeholder 2"/>
          <p:cNvSpPr>
            <a:spLocks noGrp="1"/>
          </p:cNvSpPr>
          <p:nvPr>
            <p:ph type="body" sz="half" idx="2"/>
          </p:nvPr>
        </p:nvSpPr>
        <p:spPr>
          <a:xfrm>
            <a:off x="914400" y="1320799"/>
            <a:ext cx="6705600" cy="4837281"/>
          </a:xfrm>
        </p:spPr>
        <p:txBody>
          <a:bodyPr>
            <a:normAutofit/>
          </a:bodyPr>
          <a:lstStyle/>
          <a:p>
            <a:pPr marL="285750" indent="-285750">
              <a:buFont typeface="Arial" panose="020B0604020202020204" pitchFamily="34" charset="0"/>
              <a:buChar char="•"/>
            </a:pPr>
            <a:r>
              <a:rPr lang="en-IN" dirty="0"/>
              <a:t>Healthcare sector expanding at a great speed – vertical and horizontal growth</a:t>
            </a:r>
          </a:p>
          <a:p>
            <a:pPr marL="285750" indent="-285750">
              <a:buFont typeface="Arial" panose="020B0604020202020204" pitchFamily="34" charset="0"/>
              <a:buChar char="•"/>
            </a:pPr>
            <a:r>
              <a:rPr lang="en-IN" dirty="0"/>
              <a:t>Change in consumer behaviour – adaptation of technology, awareness related to wellness and fitness</a:t>
            </a:r>
          </a:p>
          <a:p>
            <a:pPr marL="285750" indent="-285750">
              <a:buFont typeface="Arial" panose="020B0604020202020204" pitchFamily="34" charset="0"/>
              <a:buChar char="•"/>
            </a:pPr>
            <a:r>
              <a:rPr lang="en-IN" dirty="0"/>
              <a:t>High level of digitalization </a:t>
            </a:r>
          </a:p>
          <a:p>
            <a:pPr marL="285750" indent="-285750">
              <a:buFont typeface="Arial" panose="020B0604020202020204" pitchFamily="34" charset="0"/>
              <a:buChar char="•"/>
            </a:pPr>
            <a:r>
              <a:rPr lang="en-IN" dirty="0"/>
              <a:t>Emergence of new technologies such as  </a:t>
            </a:r>
            <a:r>
              <a:rPr lang="en-IN" dirty="0" err="1"/>
              <a:t>IoT</a:t>
            </a:r>
            <a:r>
              <a:rPr lang="en-IN" dirty="0"/>
              <a:t>, AI, Robotics</a:t>
            </a:r>
          </a:p>
          <a:p>
            <a:pPr marL="285750" indent="-285750">
              <a:buFont typeface="Arial" panose="020B0604020202020204" pitchFamily="34" charset="0"/>
              <a:buChar char="•"/>
            </a:pPr>
            <a:r>
              <a:rPr lang="en-IN" dirty="0"/>
              <a:t>Public healthcare spend is likely to grow to 2.5 % of the GDP</a:t>
            </a:r>
          </a:p>
          <a:p>
            <a:pPr marL="285750" indent="-285750">
              <a:buFont typeface="Arial" panose="020B0604020202020204" pitchFamily="34" charset="0"/>
              <a:buChar char="•"/>
            </a:pPr>
            <a:r>
              <a:rPr lang="en-IN" dirty="0" err="1"/>
              <a:t>Ayushman</a:t>
            </a:r>
            <a:r>
              <a:rPr lang="en-IN" dirty="0"/>
              <a:t> Bharat </a:t>
            </a:r>
            <a:r>
              <a:rPr lang="en-IN" dirty="0" err="1"/>
              <a:t>Pradhan</a:t>
            </a:r>
            <a:r>
              <a:rPr lang="en-IN" dirty="0"/>
              <a:t> </a:t>
            </a:r>
            <a:r>
              <a:rPr lang="en-IN" dirty="0" err="1"/>
              <a:t>Mantri</a:t>
            </a:r>
            <a:r>
              <a:rPr lang="en-IN" dirty="0"/>
              <a:t> Jan </a:t>
            </a:r>
            <a:r>
              <a:rPr lang="en-IN" dirty="0" err="1"/>
              <a:t>Arogya</a:t>
            </a:r>
            <a:r>
              <a:rPr lang="en-IN" dirty="0"/>
              <a:t> </a:t>
            </a:r>
            <a:r>
              <a:rPr lang="en-IN" dirty="0" err="1"/>
              <a:t>Yojana</a:t>
            </a:r>
            <a:r>
              <a:rPr lang="en-IN" dirty="0"/>
              <a:t> (PM-JAY) can be game changer in the healthcare sector </a:t>
            </a:r>
          </a:p>
          <a:p>
            <a:pPr marL="285750" indent="-285750">
              <a:buFont typeface="Arial" panose="020B0604020202020204" pitchFamily="34" charset="0"/>
              <a:buChar char="•"/>
            </a:pPr>
            <a:r>
              <a:rPr lang="en-IN" dirty="0"/>
              <a:t>Vibrant and robust private health sector accounting for 74 % of the market share</a:t>
            </a:r>
          </a:p>
          <a:p>
            <a:pPr marL="285750" indent="-285750">
              <a:buFont typeface="Arial" panose="020B0604020202020204" pitchFamily="34" charset="0"/>
              <a:buChar char="•"/>
            </a:pPr>
            <a:r>
              <a:rPr lang="en-IN" dirty="0"/>
              <a:t>Opportunities for Health Tech start-up companies</a:t>
            </a:r>
          </a:p>
          <a:p>
            <a:endParaRPr lang="en-IN" dirty="0"/>
          </a:p>
          <a:p>
            <a:endParaRPr lang="en-IN"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3</a:t>
            </a:fld>
            <a:endParaRPr lang="en-US" dirty="0"/>
          </a:p>
        </p:txBody>
      </p:sp>
      <p:pic>
        <p:nvPicPr>
          <p:cNvPr id="7170" name="Picture 2" descr="C:\Users\laptop7\Desktop\HCM ppt\fdsa_kjh_fdsa_fd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438401"/>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8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a:t>Course List - </a:t>
            </a:r>
            <a:r>
              <a:rPr lang="en-US" sz="3200" dirty="0">
                <a:latin typeface="Arial" pitchFamily="34" charset="0"/>
                <a:ea typeface="Times New Roman" pitchFamily="18" charset="0"/>
                <a:cs typeface="Arial" pitchFamily="34" charset="0"/>
              </a:rPr>
              <a:t>Trimester I</a:t>
            </a:r>
            <a:endParaRPr lang="en-US" sz="3200" dirty="0"/>
          </a:p>
        </p:txBody>
      </p:sp>
      <p:sp>
        <p:nvSpPr>
          <p:cNvPr id="4" name="Slide Number Placeholder 3"/>
          <p:cNvSpPr>
            <a:spLocks noGrp="1"/>
          </p:cNvSpPr>
          <p:nvPr>
            <p:ph type="sldNum" sz="quarter" idx="12"/>
          </p:nvPr>
        </p:nvSpPr>
        <p:spPr/>
        <p:txBody>
          <a:bodyPr/>
          <a:lstStyle/>
          <a:p>
            <a:fld id="{95B898BA-B0B2-4571-824B-AE21C1964D28}" type="slidenum">
              <a:rPr lang="en-US" smtClean="0"/>
              <a:pPr/>
              <a:t>30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022533327"/>
              </p:ext>
            </p:extLst>
          </p:nvPr>
        </p:nvGraphicFramePr>
        <p:xfrm>
          <a:off x="1447800" y="1066800"/>
          <a:ext cx="9378463" cy="5361594"/>
        </p:xfrm>
        <a:graphic>
          <a:graphicData uri="http://schemas.openxmlformats.org/drawingml/2006/table">
            <a:tbl>
              <a:tblPr firstRow="1" firstCol="1" bandRow="1">
                <a:tableStyleId>{5C22544A-7EE6-4342-B048-85BDC9FD1C3A}</a:tableStyleId>
              </a:tblPr>
              <a:tblGrid>
                <a:gridCol w="1416891">
                  <a:extLst>
                    <a:ext uri="{9D8B030D-6E8A-4147-A177-3AD203B41FA5}">
                      <a16:colId xmlns:a16="http://schemas.microsoft.com/office/drawing/2014/main" xmlns="" val="20000"/>
                    </a:ext>
                  </a:extLst>
                </a:gridCol>
                <a:gridCol w="5019839">
                  <a:extLst>
                    <a:ext uri="{9D8B030D-6E8A-4147-A177-3AD203B41FA5}">
                      <a16:colId xmlns:a16="http://schemas.microsoft.com/office/drawing/2014/main" xmlns="" val="20001"/>
                    </a:ext>
                  </a:extLst>
                </a:gridCol>
                <a:gridCol w="2941733">
                  <a:extLst>
                    <a:ext uri="{9D8B030D-6E8A-4147-A177-3AD203B41FA5}">
                      <a16:colId xmlns:a16="http://schemas.microsoft.com/office/drawing/2014/main" xmlns="" val="20002"/>
                    </a:ext>
                  </a:extLst>
                </a:gridCol>
              </a:tblGrid>
              <a:tr h="370238">
                <a:tc>
                  <a:txBody>
                    <a:bodyPr/>
                    <a:lstStyle/>
                    <a:p>
                      <a:pPr>
                        <a:lnSpc>
                          <a:spcPct val="115000"/>
                        </a:lnSpc>
                      </a:pPr>
                      <a:endParaRPr lang="en-IN"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dirty="0">
                          <a:effectLst/>
                        </a:rPr>
                        <a:t>Trimester I</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70238">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Courses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Marks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70238">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Courses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25088">
                <a:tc>
                  <a:txBody>
                    <a:bodyPr/>
                    <a:lstStyle/>
                    <a:p>
                      <a:pPr algn="r">
                        <a:lnSpc>
                          <a:spcPct val="115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Business Communication &amp; Report Writing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25088">
                <a:tc>
                  <a:txBody>
                    <a:bodyPr/>
                    <a:lstStyle/>
                    <a:p>
                      <a:pPr algn="r">
                        <a:lnSpc>
                          <a:spcPct val="115000"/>
                        </a:lnSpc>
                        <a:spcAft>
                          <a:spcPts val="0"/>
                        </a:spcAft>
                      </a:pPr>
                      <a:r>
                        <a:rPr lang="en-IN" sz="16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Statistical Analysis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25088">
                <a:tc>
                  <a:txBody>
                    <a:bodyPr/>
                    <a:lstStyle/>
                    <a:p>
                      <a:pPr algn="r">
                        <a:lnSpc>
                          <a:spcPct val="115000"/>
                        </a:lnSpc>
                        <a:spcAft>
                          <a:spcPts val="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Fundamentals of Health Economics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425088">
                <a:tc>
                  <a:txBody>
                    <a:bodyPr/>
                    <a:lstStyle/>
                    <a:p>
                      <a:pPr algn="r">
                        <a:lnSpc>
                          <a:spcPct val="115000"/>
                        </a:lnSpc>
                        <a:spcAft>
                          <a:spcPts val="0"/>
                        </a:spcAft>
                      </a:pPr>
                      <a:r>
                        <a:rPr lang="en-IN" sz="16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dirty="0">
                          <a:effectLst/>
                        </a:rPr>
                        <a:t>IT in Management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425088">
                <a:tc>
                  <a:txBody>
                    <a:bodyPr/>
                    <a:lstStyle/>
                    <a:p>
                      <a:pPr algn="r">
                        <a:lnSpc>
                          <a:spcPct val="115000"/>
                        </a:lnSpc>
                        <a:spcAft>
                          <a:spcPts val="0"/>
                        </a:spcAft>
                      </a:pPr>
                      <a:r>
                        <a:rPr lang="en-IN" sz="1600">
                          <a:effectLst/>
                        </a:rPr>
                        <a:t>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dirty="0">
                          <a:effectLst/>
                        </a:rPr>
                        <a:t>Fundamentals of Finance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425088">
                <a:tc>
                  <a:txBody>
                    <a:bodyPr/>
                    <a:lstStyle/>
                    <a:p>
                      <a:pPr algn="r">
                        <a:lnSpc>
                          <a:spcPct val="115000"/>
                        </a:lnSpc>
                        <a:spcAft>
                          <a:spcPts val="0"/>
                        </a:spcAft>
                      </a:pPr>
                      <a:r>
                        <a:rPr lang="en-IN" sz="16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Fundamentals of Marketing</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425088">
                <a:tc>
                  <a:txBody>
                    <a:bodyPr/>
                    <a:lstStyle/>
                    <a:p>
                      <a:pPr algn="r">
                        <a:lnSpc>
                          <a:spcPct val="115000"/>
                        </a:lnSpc>
                        <a:spcAft>
                          <a:spcPts val="0"/>
                        </a:spcAft>
                      </a:pPr>
                      <a:r>
                        <a:rPr lang="en-IN" sz="1600">
                          <a:effectLst/>
                        </a:rPr>
                        <a:t>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Organizational Behaviour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425088">
                <a:tc>
                  <a:txBody>
                    <a:bodyPr/>
                    <a:lstStyle/>
                    <a:p>
                      <a:pPr algn="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Courses (Technical)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425088">
                <a:tc>
                  <a:txBody>
                    <a:bodyPr/>
                    <a:lstStyle/>
                    <a:p>
                      <a:pPr algn="r">
                        <a:lnSpc>
                          <a:spcPct val="115000"/>
                        </a:lnSpc>
                        <a:spcAft>
                          <a:spcPts val="0"/>
                        </a:spcAft>
                      </a:pPr>
                      <a:r>
                        <a:rPr lang="en-IN" sz="1600">
                          <a:effectLst/>
                        </a:rPr>
                        <a:t>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Epidemiology</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425088">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Total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800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bl>
          </a:graphicData>
        </a:graphic>
      </p:graphicFrame>
      <p:sp>
        <p:nvSpPr>
          <p:cNvPr id="6" name="Rectangle 1"/>
          <p:cNvSpPr>
            <a:spLocks noChangeArrowheads="1"/>
          </p:cNvSpPr>
          <p:nvPr/>
        </p:nvSpPr>
        <p:spPr bwMode="auto">
          <a:xfrm>
            <a:off x="3006724" y="2067997"/>
            <a:ext cx="165520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79969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a:t>Course List - </a:t>
            </a:r>
            <a:r>
              <a:rPr lang="en-US" sz="3200" dirty="0">
                <a:latin typeface="Arial" pitchFamily="34" charset="0"/>
                <a:ea typeface="Times New Roman" pitchFamily="18" charset="0"/>
                <a:cs typeface="Arial" pitchFamily="34" charset="0"/>
              </a:rPr>
              <a:t>Trimester II</a:t>
            </a:r>
            <a:endParaRPr lang="en-US" sz="3200" dirty="0"/>
          </a:p>
        </p:txBody>
      </p:sp>
      <p:sp>
        <p:nvSpPr>
          <p:cNvPr id="4" name="Slide Number Placeholder 3"/>
          <p:cNvSpPr>
            <a:spLocks noGrp="1"/>
          </p:cNvSpPr>
          <p:nvPr>
            <p:ph type="sldNum" sz="quarter" idx="12"/>
          </p:nvPr>
        </p:nvSpPr>
        <p:spPr/>
        <p:txBody>
          <a:bodyPr/>
          <a:lstStyle/>
          <a:p>
            <a:fld id="{95B898BA-B0B2-4571-824B-AE21C1964D28}" type="slidenum">
              <a:rPr lang="en-US" smtClean="0"/>
              <a:pPr/>
              <a:t>31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85635921"/>
              </p:ext>
            </p:extLst>
          </p:nvPr>
        </p:nvGraphicFramePr>
        <p:xfrm>
          <a:off x="990602" y="914399"/>
          <a:ext cx="9302263" cy="5744488"/>
        </p:xfrm>
        <a:graphic>
          <a:graphicData uri="http://schemas.openxmlformats.org/drawingml/2006/table">
            <a:tbl>
              <a:tblPr firstRow="1" firstCol="1" bandRow="1">
                <a:tableStyleId>{5C22544A-7EE6-4342-B048-85BDC9FD1C3A}</a:tableStyleId>
              </a:tblPr>
              <a:tblGrid>
                <a:gridCol w="1405377">
                  <a:extLst>
                    <a:ext uri="{9D8B030D-6E8A-4147-A177-3AD203B41FA5}">
                      <a16:colId xmlns:a16="http://schemas.microsoft.com/office/drawing/2014/main" xmlns="" val="20000"/>
                    </a:ext>
                  </a:extLst>
                </a:gridCol>
                <a:gridCol w="4979054">
                  <a:extLst>
                    <a:ext uri="{9D8B030D-6E8A-4147-A177-3AD203B41FA5}">
                      <a16:colId xmlns:a16="http://schemas.microsoft.com/office/drawing/2014/main" xmlns="" val="20001"/>
                    </a:ext>
                  </a:extLst>
                </a:gridCol>
                <a:gridCol w="2917832">
                  <a:extLst>
                    <a:ext uri="{9D8B030D-6E8A-4147-A177-3AD203B41FA5}">
                      <a16:colId xmlns:a16="http://schemas.microsoft.com/office/drawing/2014/main" xmlns="" val="20002"/>
                    </a:ext>
                  </a:extLst>
                </a:gridCol>
              </a:tblGrid>
              <a:tr h="920113">
                <a:tc gridSpan="3">
                  <a:txBody>
                    <a:bodyPr/>
                    <a:lstStyle/>
                    <a:p>
                      <a:pPr>
                        <a:lnSpc>
                          <a:spcPct val="115000"/>
                        </a:lnSpc>
                        <a:spcAft>
                          <a:spcPts val="0"/>
                        </a:spcAft>
                      </a:pPr>
                      <a:r>
                        <a:rPr lang="en-IN" sz="1600" dirty="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IN" sz="1600" dirty="0">
                          <a:effectLst/>
                        </a:rPr>
                        <a:t> Trimester II</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0"/>
                  </a:ext>
                </a:extLst>
              </a:tr>
              <a:tr h="338924">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38924">
                <a:tc>
                  <a:txBody>
                    <a:bodyPr/>
                    <a:lstStyle/>
                    <a:p>
                      <a:pPr>
                        <a:lnSpc>
                          <a:spcPct val="115000"/>
                        </a:lnSpc>
                        <a:spcAft>
                          <a:spcPts val="0"/>
                        </a:spcAft>
                      </a:pPr>
                      <a:r>
                        <a:rPr lang="en-IN" sz="1600">
                          <a:effectLst/>
                        </a:rPr>
                        <a:t>Sr. No.</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Courses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Marks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38924">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dirty="0">
                          <a:effectLst/>
                        </a:rPr>
                        <a:t>Courses (Management)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38924">
                <a:tc>
                  <a:txBody>
                    <a:bodyPr/>
                    <a:lstStyle/>
                    <a:p>
                      <a:pPr algn="r">
                        <a:lnSpc>
                          <a:spcPct val="115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Research Methodology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38924">
                <a:tc>
                  <a:txBody>
                    <a:bodyPr/>
                    <a:lstStyle/>
                    <a:p>
                      <a:pPr algn="r">
                        <a:lnSpc>
                          <a:spcPct val="115000"/>
                        </a:lnSpc>
                        <a:spcAft>
                          <a:spcPts val="0"/>
                        </a:spcAft>
                      </a:pPr>
                      <a:r>
                        <a:rPr lang="en-IN" sz="16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Healthcare Services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38924">
                <a:tc>
                  <a:txBody>
                    <a:bodyPr/>
                    <a:lstStyle/>
                    <a:p>
                      <a:pPr algn="r">
                        <a:lnSpc>
                          <a:spcPct val="115000"/>
                        </a:lnSpc>
                        <a:spcAft>
                          <a:spcPts val="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Macroeconomic Aspects of Health Sector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338924">
                <a:tc>
                  <a:txBody>
                    <a:bodyPr/>
                    <a:lstStyle/>
                    <a:p>
                      <a:pPr algn="r">
                        <a:lnSpc>
                          <a:spcPct val="115000"/>
                        </a:lnSpc>
                        <a:spcAft>
                          <a:spcPts val="0"/>
                        </a:spcAft>
                      </a:pPr>
                      <a:r>
                        <a:rPr lang="en-IN" sz="16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Supply Chain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306704">
                <a:tc>
                  <a:txBody>
                    <a:bodyPr/>
                    <a:lstStyle/>
                    <a:p>
                      <a:pPr algn="r">
                        <a:lnSpc>
                          <a:spcPct val="115000"/>
                        </a:lnSpc>
                        <a:spcAft>
                          <a:spcPts val="0"/>
                        </a:spcAft>
                      </a:pPr>
                      <a:r>
                        <a:rPr lang="en-IN" sz="1600">
                          <a:effectLst/>
                        </a:rPr>
                        <a:t>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HRM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306704">
                <a:tc>
                  <a:txBody>
                    <a:bodyPr/>
                    <a:lstStyle/>
                    <a:p>
                      <a:pPr algn="r">
                        <a:lnSpc>
                          <a:spcPct val="115000"/>
                        </a:lnSpc>
                        <a:spcAft>
                          <a:spcPts val="0"/>
                        </a:spcAft>
                      </a:pPr>
                      <a:r>
                        <a:rPr lang="en-IN" sz="16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Cost &amp; Managerial Accounting</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338924">
                <a:tc>
                  <a:txBody>
                    <a:bodyPr/>
                    <a:lstStyle/>
                    <a:p>
                      <a:pPr algn="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Courses (Technical)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338924">
                <a:tc>
                  <a:txBody>
                    <a:bodyPr/>
                    <a:lstStyle/>
                    <a:p>
                      <a:pPr algn="r">
                        <a:lnSpc>
                          <a:spcPct val="115000"/>
                        </a:lnSpc>
                        <a:spcAft>
                          <a:spcPts val="0"/>
                        </a:spcAft>
                      </a:pPr>
                      <a:r>
                        <a:rPr lang="en-IN" sz="1600">
                          <a:effectLst/>
                        </a:rPr>
                        <a:t>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Pharma and Biotech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338924">
                <a:tc>
                  <a:txBody>
                    <a:bodyPr/>
                    <a:lstStyle/>
                    <a:p>
                      <a:pPr algn="r">
                        <a:lnSpc>
                          <a:spcPct val="115000"/>
                        </a:lnSpc>
                        <a:spcAft>
                          <a:spcPts val="0"/>
                        </a:spcAft>
                      </a:pPr>
                      <a:r>
                        <a:rPr lang="en-IN" sz="1600">
                          <a:effectLst/>
                        </a:rPr>
                        <a:t>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Hospital Administration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r h="338924">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Total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800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3"/>
                  </a:ext>
                </a:extLst>
              </a:tr>
              <a:tr h="482803">
                <a:tc>
                  <a:txBody>
                    <a:bodyPr/>
                    <a:lstStyle/>
                    <a:p>
                      <a:pPr>
                        <a:lnSpc>
                          <a:spcPct val="115000"/>
                        </a:lnSpc>
                      </a:pPr>
                      <a:endParaRPr lang="en-IN"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IN" sz="1200">
                          <a:effectLst/>
                        </a:rPr>
                        <a:t> </a:t>
                      </a:r>
                      <a:endParaRPr lang="en-IN" sz="1100">
                        <a:effectLst/>
                      </a:endParaRPr>
                    </a:p>
                    <a:p>
                      <a:pPr>
                        <a:lnSpc>
                          <a:spcPct val="115000"/>
                        </a:lnSpc>
                        <a:spcAft>
                          <a:spcPts val="0"/>
                        </a:spcAft>
                      </a:pPr>
                      <a:r>
                        <a:rPr lang="en-IN" sz="12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endParaRPr lang="en-IN"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26924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a:t>Course List - </a:t>
            </a:r>
            <a:r>
              <a:rPr lang="en-US" sz="3200" dirty="0">
                <a:latin typeface="Arial" pitchFamily="34" charset="0"/>
                <a:ea typeface="Times New Roman" pitchFamily="18" charset="0"/>
                <a:cs typeface="Arial" pitchFamily="34" charset="0"/>
              </a:rPr>
              <a:t>Trimester III</a:t>
            </a:r>
            <a:endParaRPr lang="en-US" sz="3200" dirty="0"/>
          </a:p>
        </p:txBody>
      </p:sp>
      <p:sp>
        <p:nvSpPr>
          <p:cNvPr id="4" name="Slide Number Placeholder 3"/>
          <p:cNvSpPr>
            <a:spLocks noGrp="1"/>
          </p:cNvSpPr>
          <p:nvPr>
            <p:ph type="sldNum" sz="quarter" idx="12"/>
          </p:nvPr>
        </p:nvSpPr>
        <p:spPr/>
        <p:txBody>
          <a:bodyPr/>
          <a:lstStyle/>
          <a:p>
            <a:fld id="{95B898BA-B0B2-4571-824B-AE21C1964D28}" type="slidenum">
              <a:rPr lang="en-US" smtClean="0"/>
              <a:pPr/>
              <a:t>32</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40080071"/>
              </p:ext>
            </p:extLst>
          </p:nvPr>
        </p:nvGraphicFramePr>
        <p:xfrm>
          <a:off x="1066800" y="914400"/>
          <a:ext cx="9079528" cy="5471238"/>
        </p:xfrm>
        <a:graphic>
          <a:graphicData uri="http://schemas.openxmlformats.org/drawingml/2006/table">
            <a:tbl>
              <a:tblPr firstRow="1" firstCol="1" bandRow="1">
                <a:tableStyleId>{5C22544A-7EE6-4342-B048-85BDC9FD1C3A}</a:tableStyleId>
              </a:tblPr>
              <a:tblGrid>
                <a:gridCol w="1371727">
                  <a:extLst>
                    <a:ext uri="{9D8B030D-6E8A-4147-A177-3AD203B41FA5}">
                      <a16:colId xmlns:a16="http://schemas.microsoft.com/office/drawing/2014/main" xmlns="" val="20000"/>
                    </a:ext>
                  </a:extLst>
                </a:gridCol>
                <a:gridCol w="4859834">
                  <a:extLst>
                    <a:ext uri="{9D8B030D-6E8A-4147-A177-3AD203B41FA5}">
                      <a16:colId xmlns:a16="http://schemas.microsoft.com/office/drawing/2014/main" xmlns="" val="20001"/>
                    </a:ext>
                  </a:extLst>
                </a:gridCol>
                <a:gridCol w="2847967">
                  <a:extLst>
                    <a:ext uri="{9D8B030D-6E8A-4147-A177-3AD203B41FA5}">
                      <a16:colId xmlns:a16="http://schemas.microsoft.com/office/drawing/2014/main" xmlns="" val="20002"/>
                    </a:ext>
                  </a:extLst>
                </a:gridCol>
              </a:tblGrid>
              <a:tr h="899038">
                <a:tc>
                  <a:txBody>
                    <a:bodyPr/>
                    <a:lstStyle/>
                    <a:p>
                      <a:pPr>
                        <a:lnSpc>
                          <a:spcPct val="115000"/>
                        </a:lnSpc>
                      </a:pPr>
                      <a:endParaRPr lang="en-IN" sz="16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IN" sz="1600" dirty="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IN" sz="1600" dirty="0">
                          <a:effectLst/>
                        </a:rPr>
                        <a:t> Trimester III</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endParaRPr lang="en-IN" sz="16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0"/>
                  </a:ext>
                </a:extLst>
              </a:tr>
              <a:tr h="332484">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99679">
                <a:tc>
                  <a:txBody>
                    <a:bodyPr/>
                    <a:lstStyle/>
                    <a:p>
                      <a:pPr>
                        <a:lnSpc>
                          <a:spcPct val="115000"/>
                        </a:lnSpc>
                        <a:spcAft>
                          <a:spcPts val="0"/>
                        </a:spcAft>
                      </a:pPr>
                      <a:r>
                        <a:rPr lang="en-IN" sz="1600">
                          <a:effectLst/>
                        </a:rPr>
                        <a:t>Sr No.</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dirty="0">
                          <a:effectLst/>
                        </a:rPr>
                        <a:t>Courses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Marks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99679">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dirty="0">
                          <a:effectLst/>
                        </a:rPr>
                        <a:t>Courses (Management)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71646">
                <a:tc>
                  <a:txBody>
                    <a:bodyPr/>
                    <a:lstStyle/>
                    <a:p>
                      <a:pPr algn="r">
                        <a:lnSpc>
                          <a:spcPct val="115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dirty="0">
                          <a:effectLst/>
                        </a:rPr>
                        <a:t>Healthcare in Rural Markets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71646">
                <a:tc>
                  <a:txBody>
                    <a:bodyPr/>
                    <a:lstStyle/>
                    <a:p>
                      <a:pPr algn="r">
                        <a:lnSpc>
                          <a:spcPct val="115000"/>
                        </a:lnSpc>
                        <a:spcAft>
                          <a:spcPts val="0"/>
                        </a:spcAft>
                      </a:pPr>
                      <a:r>
                        <a:rPr lang="en-IN" sz="16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Financial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99679">
                <a:tc>
                  <a:txBody>
                    <a:bodyPr/>
                    <a:lstStyle/>
                    <a:p>
                      <a:pPr algn="r">
                        <a:lnSpc>
                          <a:spcPct val="115000"/>
                        </a:lnSpc>
                        <a:spcAft>
                          <a:spcPts val="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704975" algn="l"/>
                        </a:tabLst>
                      </a:pPr>
                      <a:r>
                        <a:rPr lang="en-IN" sz="1600">
                          <a:effectLst/>
                        </a:rPr>
                        <a:t>Quality Management in Healthcare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325291">
                <a:tc>
                  <a:txBody>
                    <a:bodyPr/>
                    <a:lstStyle/>
                    <a:p>
                      <a:pPr algn="r">
                        <a:lnSpc>
                          <a:spcPct val="115000"/>
                        </a:lnSpc>
                        <a:spcAft>
                          <a:spcPts val="0"/>
                        </a:spcAft>
                      </a:pPr>
                      <a:r>
                        <a:rPr lang="en-IN" sz="16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dirty="0">
                          <a:effectLst/>
                        </a:rPr>
                        <a:t>Medico-Legal Environment in Healthcare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330087">
                <a:tc>
                  <a:txBody>
                    <a:bodyPr/>
                    <a:lstStyle/>
                    <a:p>
                      <a:pPr algn="r">
                        <a:lnSpc>
                          <a:spcPct val="115000"/>
                        </a:lnSpc>
                        <a:spcAft>
                          <a:spcPts val="0"/>
                        </a:spcAft>
                      </a:pPr>
                      <a:r>
                        <a:rPr lang="en-IN" sz="1600">
                          <a:effectLst/>
                        </a:rPr>
                        <a:t>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Facility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371646">
                <a:tc>
                  <a:txBody>
                    <a:bodyPr/>
                    <a:lstStyle/>
                    <a:p>
                      <a:pPr algn="r">
                        <a:lnSpc>
                          <a:spcPct val="115000"/>
                        </a:lnSpc>
                        <a:spcAft>
                          <a:spcPts val="0"/>
                        </a:spcAft>
                      </a:pPr>
                      <a:r>
                        <a:rPr lang="en-IN" sz="16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IT Application in Healthcare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599359">
                <a:tc>
                  <a:txBody>
                    <a:bodyPr/>
                    <a:lstStyle/>
                    <a:p>
                      <a:pPr algn="r">
                        <a:lnSpc>
                          <a:spcPct val="115000"/>
                        </a:lnSpc>
                        <a:spcAft>
                          <a:spcPts val="0"/>
                        </a:spcAft>
                      </a:pPr>
                      <a:r>
                        <a:rPr lang="en-IN" sz="1600">
                          <a:effectLst/>
                        </a:rPr>
                        <a:t>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Healthcare Marketing (Pharma, Hospitals, Medical Devices, Wellness)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299679">
                <a:tc>
                  <a:txBody>
                    <a:bodyPr/>
                    <a:lstStyle/>
                    <a:p>
                      <a:pPr algn="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Courses (Technical)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371646">
                <a:tc>
                  <a:txBody>
                    <a:bodyPr/>
                    <a:lstStyle/>
                    <a:p>
                      <a:pPr algn="r">
                        <a:lnSpc>
                          <a:spcPct val="115000"/>
                        </a:lnSpc>
                        <a:spcAft>
                          <a:spcPts val="0"/>
                        </a:spcAft>
                      </a:pPr>
                      <a:r>
                        <a:rPr lang="en-IN" sz="1600">
                          <a:effectLst/>
                        </a:rPr>
                        <a:t>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Patient Care and Behaviour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r h="299679">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600">
                          <a:effectLst/>
                        </a:rPr>
                        <a:t>Total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600" dirty="0">
                          <a:effectLst/>
                        </a:rPr>
                        <a:t>800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321397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pPr lvl="0"/>
            <a:r>
              <a:rPr lang="en-US" sz="3200" dirty="0"/>
              <a:t>Course List - </a:t>
            </a:r>
            <a:r>
              <a:rPr lang="en-US" sz="3200" dirty="0">
                <a:latin typeface="Arial" pitchFamily="34" charset="0"/>
                <a:ea typeface="Times New Roman" pitchFamily="18" charset="0"/>
                <a:cs typeface="Arial" pitchFamily="34" charset="0"/>
              </a:rPr>
              <a:t>Trimester IV</a:t>
            </a:r>
            <a:endParaRPr lang="en-US" sz="3200" dirty="0"/>
          </a:p>
        </p:txBody>
      </p:sp>
      <p:sp>
        <p:nvSpPr>
          <p:cNvPr id="4" name="Slide Number Placeholder 3"/>
          <p:cNvSpPr>
            <a:spLocks noGrp="1"/>
          </p:cNvSpPr>
          <p:nvPr>
            <p:ph type="sldNum" sz="quarter" idx="12"/>
          </p:nvPr>
        </p:nvSpPr>
        <p:spPr/>
        <p:txBody>
          <a:bodyPr/>
          <a:lstStyle/>
          <a:p>
            <a:fld id="{95B898BA-B0B2-4571-824B-AE21C1964D28}" type="slidenum">
              <a:rPr lang="en-US" smtClean="0"/>
              <a:pPr/>
              <a:t>33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82073680"/>
              </p:ext>
            </p:extLst>
          </p:nvPr>
        </p:nvGraphicFramePr>
        <p:xfrm>
          <a:off x="990600" y="762000"/>
          <a:ext cx="9220203" cy="5105399"/>
        </p:xfrm>
        <a:graphic>
          <a:graphicData uri="http://schemas.openxmlformats.org/drawingml/2006/table">
            <a:tbl>
              <a:tblPr firstRow="1" firstCol="1" bandRow="1">
                <a:tableStyleId>{5C22544A-7EE6-4342-B048-85BDC9FD1C3A}</a:tableStyleId>
              </a:tblPr>
              <a:tblGrid>
                <a:gridCol w="949022">
                  <a:extLst>
                    <a:ext uri="{9D8B030D-6E8A-4147-A177-3AD203B41FA5}">
                      <a16:colId xmlns:a16="http://schemas.microsoft.com/office/drawing/2014/main" xmlns="" val="20000"/>
                    </a:ext>
                  </a:extLst>
                </a:gridCol>
                <a:gridCol w="5575006">
                  <a:extLst>
                    <a:ext uri="{9D8B030D-6E8A-4147-A177-3AD203B41FA5}">
                      <a16:colId xmlns:a16="http://schemas.microsoft.com/office/drawing/2014/main" xmlns="" val="20001"/>
                    </a:ext>
                  </a:extLst>
                </a:gridCol>
                <a:gridCol w="2696175">
                  <a:extLst>
                    <a:ext uri="{9D8B030D-6E8A-4147-A177-3AD203B41FA5}">
                      <a16:colId xmlns:a16="http://schemas.microsoft.com/office/drawing/2014/main" xmlns="" val="20002"/>
                    </a:ext>
                  </a:extLst>
                </a:gridCol>
              </a:tblGrid>
              <a:tr h="561698">
                <a:tc>
                  <a:txBody>
                    <a:bodyPr/>
                    <a:lstStyle/>
                    <a:p>
                      <a:pPr>
                        <a:lnSpc>
                          <a:spcPct val="115000"/>
                        </a:lnSpc>
                      </a:pPr>
                      <a:endParaRPr lang="en-IN" sz="1600" dirty="0">
                        <a:effectLst/>
                        <a:latin typeface="Calibri" panose="020F0502020204030204" pitchFamily="34" charset="0"/>
                        <a:cs typeface="Times New Roman" panose="02020603050405020304" pitchFamily="18" charset="0"/>
                      </a:endParaRPr>
                    </a:p>
                  </a:txBody>
                  <a:tcPr marL="47471" marR="47471" marT="0" marB="0" anchor="b"/>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1600" dirty="0">
                          <a:effectLst/>
                        </a:rPr>
                        <a:t>Trimester IV</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IN" sz="1600" dirty="0">
                        <a:effectLst/>
                        <a:latin typeface="Calibri" panose="020F0502020204030204" pitchFamily="34" charset="0"/>
                        <a:cs typeface="Times New Roman" panose="02020603050405020304" pitchFamily="18" charset="0"/>
                      </a:endParaRPr>
                    </a:p>
                  </a:txBody>
                  <a:tcPr marL="47471" marR="47471" marT="0" marB="0" anchor="b"/>
                </a:tc>
                <a:tc>
                  <a:txBody>
                    <a:bodyPr/>
                    <a:lstStyle/>
                    <a:p>
                      <a:pPr>
                        <a:lnSpc>
                          <a:spcPct val="115000"/>
                        </a:lnSpc>
                      </a:pPr>
                      <a:endParaRPr lang="en-IN" sz="1600">
                        <a:effectLst/>
                        <a:latin typeface="Calibri" panose="020F0502020204030204" pitchFamily="34" charset="0"/>
                        <a:cs typeface="Times New Roman" panose="02020603050405020304" pitchFamily="18" charset="0"/>
                      </a:endParaRPr>
                    </a:p>
                  </a:txBody>
                  <a:tcPr marL="47471" marR="47471" marT="0" marB="0" anchor="b"/>
                </a:tc>
                <a:extLst>
                  <a:ext uri="{0D108BD9-81ED-4DB2-BD59-A6C34878D82A}">
                    <a16:rowId xmlns:a16="http://schemas.microsoft.com/office/drawing/2014/main" xmlns="" val="10000"/>
                  </a:ext>
                </a:extLst>
              </a:tr>
              <a:tr h="280849">
                <a:tc>
                  <a:txBody>
                    <a:bodyPr/>
                    <a:lstStyle/>
                    <a:p>
                      <a:pPr>
                        <a:lnSpc>
                          <a:spcPct val="115000"/>
                        </a:lnSpc>
                        <a:spcAft>
                          <a:spcPts val="0"/>
                        </a:spcAft>
                      </a:pPr>
                      <a:r>
                        <a:rPr lang="en-IN" sz="1600" dirty="0" err="1">
                          <a:effectLst/>
                        </a:rPr>
                        <a:t>Sr</a:t>
                      </a:r>
                      <a:r>
                        <a:rPr lang="en-IN" sz="1600" dirty="0">
                          <a:effectLst/>
                        </a:rPr>
                        <a:t> No.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dirty="0">
                          <a:effectLst/>
                        </a:rPr>
                        <a:t>Courses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a:effectLst/>
                        </a:rPr>
                        <a:t>Marks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01"/>
                  </a:ext>
                </a:extLst>
              </a:tr>
              <a:tr h="280849">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dirty="0">
                          <a:effectLst/>
                        </a:rPr>
                        <a:t>Courses (Management)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02"/>
                  </a:ext>
                </a:extLst>
              </a:tr>
              <a:tr h="280849">
                <a:tc>
                  <a:txBody>
                    <a:bodyPr/>
                    <a:lstStyle/>
                    <a:p>
                      <a:pPr algn="r">
                        <a:lnSpc>
                          <a:spcPct val="115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dirty="0">
                          <a:effectLst/>
                        </a:rPr>
                        <a:t>Retail Management in Healthcare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03"/>
                  </a:ext>
                </a:extLst>
              </a:tr>
              <a:tr h="280849">
                <a:tc>
                  <a:txBody>
                    <a:bodyPr/>
                    <a:lstStyle/>
                    <a:p>
                      <a:pPr algn="r">
                        <a:lnSpc>
                          <a:spcPct val="115000"/>
                        </a:lnSpc>
                        <a:spcAft>
                          <a:spcPts val="0"/>
                        </a:spcAft>
                      </a:pPr>
                      <a:r>
                        <a:rPr lang="en-IN" sz="16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dirty="0">
                          <a:effectLst/>
                        </a:rPr>
                        <a:t>Business Development in HealthCare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a:effectLst/>
                        </a:rPr>
                        <a:t>50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04"/>
                  </a:ext>
                </a:extLst>
              </a:tr>
              <a:tr h="280849">
                <a:tc>
                  <a:txBody>
                    <a:bodyPr/>
                    <a:lstStyle/>
                    <a:p>
                      <a:pPr algn="r">
                        <a:lnSpc>
                          <a:spcPct val="115000"/>
                        </a:lnSpc>
                        <a:spcAft>
                          <a:spcPts val="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dirty="0">
                          <a:effectLst/>
                        </a:rPr>
                        <a:t>Leadership Lab</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a:effectLst/>
                        </a:rPr>
                        <a:t>50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05"/>
                  </a:ext>
                </a:extLst>
              </a:tr>
              <a:tr h="280849">
                <a:tc>
                  <a:txBody>
                    <a:bodyPr/>
                    <a:lstStyle/>
                    <a:p>
                      <a:pPr algn="r">
                        <a:lnSpc>
                          <a:spcPct val="115000"/>
                        </a:lnSpc>
                        <a:spcAft>
                          <a:spcPts val="0"/>
                        </a:spcAft>
                      </a:pPr>
                      <a:r>
                        <a:rPr lang="en-IN" sz="16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dirty="0">
                          <a:effectLst/>
                        </a:rPr>
                        <a:t>Strategic Brand Management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06"/>
                  </a:ext>
                </a:extLst>
              </a:tr>
              <a:tr h="280849">
                <a:tc>
                  <a:txBody>
                    <a:bodyPr/>
                    <a:lstStyle/>
                    <a:p>
                      <a:pPr algn="r">
                        <a:lnSpc>
                          <a:spcPct val="115000"/>
                        </a:lnSpc>
                        <a:spcAft>
                          <a:spcPts val="0"/>
                        </a:spcAft>
                      </a:pPr>
                      <a:r>
                        <a:rPr lang="en-IN" sz="1600">
                          <a:effectLst/>
                        </a:rPr>
                        <a:t>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a:effectLst/>
                        </a:rPr>
                        <a:t>Entrepreneurship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07"/>
                  </a:ext>
                </a:extLst>
              </a:tr>
              <a:tr h="280849">
                <a:tc>
                  <a:txBody>
                    <a:bodyPr/>
                    <a:lstStyle/>
                    <a:p>
                      <a:pPr algn="r">
                        <a:lnSpc>
                          <a:spcPct val="115000"/>
                        </a:lnSpc>
                        <a:spcAft>
                          <a:spcPts val="0"/>
                        </a:spcAft>
                      </a:pPr>
                      <a:r>
                        <a:rPr lang="en-IN" sz="16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a:effectLst/>
                        </a:rPr>
                        <a:t>Demographic Analysis &amp; Policy for Healthcare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08"/>
                  </a:ext>
                </a:extLst>
              </a:tr>
              <a:tr h="280849">
                <a:tc>
                  <a:txBody>
                    <a:bodyPr/>
                    <a:lstStyle/>
                    <a:p>
                      <a:pPr algn="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a:effectLst/>
                        </a:rPr>
                        <a:t>Courses (Technical)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09"/>
                  </a:ext>
                </a:extLst>
              </a:tr>
              <a:tr h="280849">
                <a:tc>
                  <a:txBody>
                    <a:bodyPr/>
                    <a:lstStyle/>
                    <a:p>
                      <a:pPr algn="r">
                        <a:lnSpc>
                          <a:spcPct val="115000"/>
                        </a:lnSpc>
                        <a:spcAft>
                          <a:spcPts val="0"/>
                        </a:spcAft>
                      </a:pPr>
                      <a:r>
                        <a:rPr lang="en-IN" sz="1600">
                          <a:effectLst/>
                        </a:rPr>
                        <a:t>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a:effectLst/>
                        </a:rPr>
                        <a:t>Health Insurance &amp; Financing</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10"/>
                  </a:ext>
                </a:extLst>
              </a:tr>
              <a:tr h="330966">
                <a:tc>
                  <a:txBody>
                    <a:bodyPr/>
                    <a:lstStyle/>
                    <a:p>
                      <a:pPr algn="r">
                        <a:lnSpc>
                          <a:spcPct val="115000"/>
                        </a:lnSpc>
                        <a:spcAft>
                          <a:spcPts val="0"/>
                        </a:spcAft>
                      </a:pPr>
                      <a:r>
                        <a:rPr lang="en-IN" sz="1600">
                          <a:effectLst/>
                        </a:rPr>
                        <a:t>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dirty="0">
                          <a:effectLst/>
                        </a:rPr>
                        <a:t>International Business &amp; Marketing (Medical Tourism)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11"/>
                  </a:ext>
                </a:extLst>
              </a:tr>
              <a:tr h="280849">
                <a:tc>
                  <a:txBody>
                    <a:bodyPr/>
                    <a:lstStyle/>
                    <a:p>
                      <a:pPr algn="r">
                        <a:lnSpc>
                          <a:spcPct val="115000"/>
                        </a:lnSpc>
                        <a:spcAft>
                          <a:spcPts val="0"/>
                        </a:spcAft>
                      </a:pPr>
                      <a:r>
                        <a:rPr lang="en-IN" sz="1600">
                          <a:effectLst/>
                        </a:rPr>
                        <a:t>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a:effectLst/>
                        </a:rPr>
                        <a:t>Counselling</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12"/>
                  </a:ext>
                </a:extLst>
              </a:tr>
              <a:tr h="280849">
                <a:tc>
                  <a:txBody>
                    <a:bodyPr/>
                    <a:lstStyle/>
                    <a:p>
                      <a:pPr algn="r">
                        <a:lnSpc>
                          <a:spcPct val="115000"/>
                        </a:lnSpc>
                        <a:spcAft>
                          <a:spcPts val="0"/>
                        </a:spcAft>
                      </a:pPr>
                      <a:r>
                        <a:rPr lang="en-IN" sz="1600">
                          <a:effectLst/>
                        </a:rPr>
                        <a:t>10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a:effectLst/>
                        </a:rPr>
                        <a:t>Intellectual Property Right (IPR)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13"/>
                  </a:ext>
                </a:extLst>
              </a:tr>
              <a:tr h="280849">
                <a:tc>
                  <a:txBody>
                    <a:bodyPr/>
                    <a:lstStyle/>
                    <a:p>
                      <a:pPr algn="r">
                        <a:lnSpc>
                          <a:spcPct val="115000"/>
                        </a:lnSpc>
                        <a:spcAft>
                          <a:spcPts val="0"/>
                        </a:spcAft>
                      </a:pPr>
                      <a:r>
                        <a:rPr lang="en-IN" sz="1600">
                          <a:effectLst/>
                        </a:rPr>
                        <a:t>11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dirty="0">
                          <a:effectLst/>
                        </a:rPr>
                        <a:t>Design Thinking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14"/>
                  </a:ext>
                </a:extLst>
              </a:tr>
              <a:tr h="280849">
                <a:tc>
                  <a:txBody>
                    <a:bodyPr/>
                    <a:lstStyle/>
                    <a:p>
                      <a:pPr algn="r">
                        <a:lnSpc>
                          <a:spcPct val="115000"/>
                        </a:lnSpc>
                        <a:spcAft>
                          <a:spcPts val="0"/>
                        </a:spcAft>
                      </a:pPr>
                      <a:r>
                        <a:rPr lang="en-IN" sz="1600">
                          <a:effectLst/>
                        </a:rPr>
                        <a:t>12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a:effectLst/>
                        </a:rPr>
                        <a:t>Summer Internship Project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15"/>
                  </a:ext>
                </a:extLst>
              </a:tr>
              <a:tr h="280849">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a:effectLst/>
                        </a:rPr>
                        <a:t>Total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tc>
                  <a:txBody>
                    <a:bodyPr/>
                    <a:lstStyle/>
                    <a:p>
                      <a:pPr>
                        <a:lnSpc>
                          <a:spcPct val="115000"/>
                        </a:lnSpc>
                        <a:spcAft>
                          <a:spcPts val="0"/>
                        </a:spcAft>
                      </a:pPr>
                      <a:r>
                        <a:rPr lang="en-IN" sz="1600" dirty="0">
                          <a:effectLst/>
                        </a:rPr>
                        <a:t>800 +100 (W) = 900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471" marR="47471" marT="0" marB="0"/>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40336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a:t>Course List - </a:t>
            </a:r>
            <a:r>
              <a:rPr lang="en-US" sz="3200" dirty="0">
                <a:latin typeface="Arial" pitchFamily="34" charset="0"/>
                <a:ea typeface="Times New Roman" pitchFamily="18" charset="0"/>
                <a:cs typeface="Arial" pitchFamily="34" charset="0"/>
              </a:rPr>
              <a:t>Trimester V</a:t>
            </a:r>
            <a:endParaRPr lang="en-US" sz="3200" dirty="0"/>
          </a:p>
        </p:txBody>
      </p:sp>
      <p:sp>
        <p:nvSpPr>
          <p:cNvPr id="4" name="Slide Number Placeholder 3"/>
          <p:cNvSpPr>
            <a:spLocks noGrp="1"/>
          </p:cNvSpPr>
          <p:nvPr>
            <p:ph type="sldNum" sz="quarter" idx="12"/>
          </p:nvPr>
        </p:nvSpPr>
        <p:spPr/>
        <p:txBody>
          <a:bodyPr/>
          <a:lstStyle/>
          <a:p>
            <a:fld id="{95B898BA-B0B2-4571-824B-AE21C1964D28}" type="slidenum">
              <a:rPr lang="en-US" smtClean="0"/>
              <a:pPr/>
              <a:t>34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06701205"/>
              </p:ext>
            </p:extLst>
          </p:nvPr>
        </p:nvGraphicFramePr>
        <p:xfrm>
          <a:off x="1295400" y="838200"/>
          <a:ext cx="9050216" cy="4670585"/>
        </p:xfrm>
        <a:graphic>
          <a:graphicData uri="http://schemas.openxmlformats.org/drawingml/2006/table">
            <a:tbl>
              <a:tblPr firstRow="1" firstCol="1" bandRow="1">
                <a:tableStyleId>{5C22544A-7EE6-4342-B048-85BDC9FD1C3A}</a:tableStyleId>
              </a:tblPr>
              <a:tblGrid>
                <a:gridCol w="1367299">
                  <a:extLst>
                    <a:ext uri="{9D8B030D-6E8A-4147-A177-3AD203B41FA5}">
                      <a16:colId xmlns:a16="http://schemas.microsoft.com/office/drawing/2014/main" xmlns="" val="20000"/>
                    </a:ext>
                  </a:extLst>
                </a:gridCol>
                <a:gridCol w="4844145">
                  <a:extLst>
                    <a:ext uri="{9D8B030D-6E8A-4147-A177-3AD203B41FA5}">
                      <a16:colId xmlns:a16="http://schemas.microsoft.com/office/drawing/2014/main" xmlns="" val="20001"/>
                    </a:ext>
                  </a:extLst>
                </a:gridCol>
                <a:gridCol w="2838772">
                  <a:extLst>
                    <a:ext uri="{9D8B030D-6E8A-4147-A177-3AD203B41FA5}">
                      <a16:colId xmlns:a16="http://schemas.microsoft.com/office/drawing/2014/main" xmlns="" val="20002"/>
                    </a:ext>
                  </a:extLst>
                </a:gridCol>
              </a:tblGrid>
              <a:tr h="464345">
                <a:tc>
                  <a:txBody>
                    <a:bodyPr/>
                    <a:lstStyle/>
                    <a:p>
                      <a:pPr>
                        <a:lnSpc>
                          <a:spcPct val="115000"/>
                        </a:lnSpc>
                        <a:spcAft>
                          <a:spcPts val="0"/>
                        </a:spcAft>
                      </a:pPr>
                      <a:r>
                        <a:rPr lang="en-IN"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dirty="0">
                          <a:effectLst/>
                        </a:rPr>
                        <a:t>Trimester V</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pPr>
                      <a:endParaRPr lang="en-IN" sz="1600" dirty="0">
                        <a:effectLst/>
                        <a:latin typeface="Calibri" panose="020F0502020204030204" pitchFamily="34" charset="0"/>
                        <a:cs typeface="Times New Roman" panose="02020603050405020304" pitchFamily="18" charset="0"/>
                      </a:endParaRPr>
                    </a:p>
                  </a:txBody>
                  <a:tcPr marL="56951" marR="56951" marT="0" marB="0" anchor="b"/>
                </a:tc>
                <a:extLst>
                  <a:ext uri="{0D108BD9-81ED-4DB2-BD59-A6C34878D82A}">
                    <a16:rowId xmlns:a16="http://schemas.microsoft.com/office/drawing/2014/main" xmlns="" val="10000"/>
                  </a:ext>
                </a:extLst>
              </a:tr>
              <a:tr h="219367">
                <a:tc>
                  <a:txBody>
                    <a:bodyPr/>
                    <a:lstStyle/>
                    <a:p>
                      <a:endParaRPr lang="en-IN"/>
                    </a:p>
                  </a:txBody>
                  <a:tcPr marL="56951" marR="56951" marT="0" marB="0"/>
                </a:tc>
                <a:tc>
                  <a:txBody>
                    <a:bodyPr/>
                    <a:lstStyle/>
                    <a:p>
                      <a:endParaRPr lang="en-IN" dirty="0"/>
                    </a:p>
                  </a:txBody>
                  <a:tcPr marL="56951" marR="56951" marT="0" marB="0"/>
                </a:tc>
                <a:tc>
                  <a:txBody>
                    <a:bodyPr/>
                    <a:lstStyle/>
                    <a:p>
                      <a:pPr algn="ct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01"/>
                  </a:ext>
                </a:extLst>
              </a:tr>
              <a:tr h="220949">
                <a:tc>
                  <a:txBody>
                    <a:bodyPr/>
                    <a:lstStyle/>
                    <a:p>
                      <a:pPr>
                        <a:lnSpc>
                          <a:spcPct val="115000"/>
                        </a:lnSpc>
                        <a:spcAft>
                          <a:spcPts val="0"/>
                        </a:spcAft>
                      </a:pPr>
                      <a:r>
                        <a:rPr lang="en-IN" sz="1600">
                          <a:effectLst/>
                        </a:rPr>
                        <a:t>Sr No.</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dirty="0">
                          <a:effectLst/>
                        </a:rPr>
                        <a:t>Courses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a:effectLst/>
                        </a:rPr>
                        <a:t>Marks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02"/>
                  </a:ext>
                </a:extLst>
              </a:tr>
              <a:tr h="221476">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dirty="0">
                          <a:effectLst/>
                        </a:rPr>
                        <a:t>Courses (Management)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03"/>
                  </a:ext>
                </a:extLst>
              </a:tr>
              <a:tr h="245205">
                <a:tc>
                  <a:txBody>
                    <a:bodyPr/>
                    <a:lstStyle/>
                    <a:p>
                      <a:pPr algn="r">
                        <a:lnSpc>
                          <a:spcPct val="115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dirty="0">
                          <a:effectLst/>
                        </a:rPr>
                        <a:t>Integrated Marketing Communications (IMC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a:effectLst/>
                        </a:rPr>
                        <a:t>50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04"/>
                  </a:ext>
                </a:extLst>
              </a:tr>
              <a:tr h="245205">
                <a:tc>
                  <a:txBody>
                    <a:bodyPr/>
                    <a:lstStyle/>
                    <a:p>
                      <a:pPr algn="r">
                        <a:lnSpc>
                          <a:spcPct val="115000"/>
                        </a:lnSpc>
                        <a:spcAft>
                          <a:spcPts val="0"/>
                        </a:spcAft>
                      </a:pPr>
                      <a:r>
                        <a:rPr lang="en-IN" sz="16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dirty="0">
                          <a:effectLst/>
                        </a:rPr>
                        <a:t>Data Analytics for Healthcare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05"/>
                  </a:ext>
                </a:extLst>
              </a:tr>
              <a:tr h="245205">
                <a:tc>
                  <a:txBody>
                    <a:bodyPr/>
                    <a:lstStyle/>
                    <a:p>
                      <a:pPr algn="r">
                        <a:lnSpc>
                          <a:spcPct val="115000"/>
                        </a:lnSpc>
                        <a:spcAft>
                          <a:spcPts val="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dirty="0">
                          <a:effectLst/>
                        </a:rPr>
                        <a:t>Competitive Strategic Management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06"/>
                  </a:ext>
                </a:extLst>
              </a:tr>
              <a:tr h="245205">
                <a:tc>
                  <a:txBody>
                    <a:bodyPr/>
                    <a:lstStyle/>
                    <a:p>
                      <a:pPr algn="r">
                        <a:lnSpc>
                          <a:spcPct val="115000"/>
                        </a:lnSpc>
                        <a:spcAft>
                          <a:spcPts val="0"/>
                        </a:spcAft>
                      </a:pPr>
                      <a:r>
                        <a:rPr lang="en-IN" sz="16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a:effectLst/>
                        </a:rPr>
                        <a:t>Market Research</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07"/>
                  </a:ext>
                </a:extLst>
              </a:tr>
              <a:tr h="245205">
                <a:tc>
                  <a:txBody>
                    <a:bodyPr/>
                    <a:lstStyle/>
                    <a:p>
                      <a:pPr algn="r">
                        <a:lnSpc>
                          <a:spcPct val="115000"/>
                        </a:lnSpc>
                        <a:spcAft>
                          <a:spcPts val="0"/>
                        </a:spcAft>
                      </a:pPr>
                      <a:r>
                        <a:rPr lang="en-IN" sz="1600">
                          <a:effectLst/>
                        </a:rPr>
                        <a:t>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a:effectLst/>
                        </a:rPr>
                        <a:t>Digital Marketing</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08"/>
                  </a:ext>
                </a:extLst>
              </a:tr>
              <a:tr h="245205">
                <a:tc>
                  <a:txBody>
                    <a:bodyPr/>
                    <a:lstStyle/>
                    <a:p>
                      <a:pPr algn="r">
                        <a:lnSpc>
                          <a:spcPct val="115000"/>
                        </a:lnSpc>
                        <a:spcAft>
                          <a:spcPts val="0"/>
                        </a:spcAft>
                      </a:pPr>
                      <a:r>
                        <a:rPr lang="en-IN" sz="16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a:effectLst/>
                        </a:rPr>
                        <a:t>Taxation</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09"/>
                  </a:ext>
                </a:extLst>
              </a:tr>
              <a:tr h="245205">
                <a:tc>
                  <a:txBody>
                    <a:bodyPr/>
                    <a:lstStyle/>
                    <a:p>
                      <a:pPr algn="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a:effectLst/>
                        </a:rPr>
                        <a:t>Courses (Technical)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10"/>
                  </a:ext>
                </a:extLst>
              </a:tr>
              <a:tr h="245205">
                <a:tc>
                  <a:txBody>
                    <a:bodyPr/>
                    <a:lstStyle/>
                    <a:p>
                      <a:pPr algn="r">
                        <a:lnSpc>
                          <a:spcPct val="115000"/>
                        </a:lnSpc>
                        <a:spcAft>
                          <a:spcPts val="0"/>
                        </a:spcAft>
                      </a:pPr>
                      <a:r>
                        <a:rPr lang="en-IN" sz="1600">
                          <a:effectLst/>
                        </a:rPr>
                        <a:t>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a:effectLst/>
                        </a:rPr>
                        <a:t>Environmental Health and Safety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11"/>
                  </a:ext>
                </a:extLst>
              </a:tr>
              <a:tr h="245205">
                <a:tc>
                  <a:txBody>
                    <a:bodyPr/>
                    <a:lstStyle/>
                    <a:p>
                      <a:pPr algn="r">
                        <a:lnSpc>
                          <a:spcPct val="115000"/>
                        </a:lnSpc>
                        <a:spcAft>
                          <a:spcPts val="0"/>
                        </a:spcAft>
                      </a:pPr>
                      <a:r>
                        <a:rPr lang="en-IN" sz="1600">
                          <a:effectLst/>
                        </a:rPr>
                        <a:t>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a:effectLst/>
                        </a:rPr>
                        <a:t>Emerging Technologies in Healthcare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12"/>
                  </a:ext>
                </a:extLst>
              </a:tr>
              <a:tr h="245205">
                <a:tc>
                  <a:txBody>
                    <a:bodyPr/>
                    <a:lstStyle/>
                    <a:p>
                      <a:pPr algn="r">
                        <a:lnSpc>
                          <a:spcPct val="115000"/>
                        </a:lnSpc>
                        <a:spcAft>
                          <a:spcPts val="0"/>
                        </a:spcAft>
                      </a:pPr>
                      <a:r>
                        <a:rPr lang="en-IN" sz="1600">
                          <a:effectLst/>
                        </a:rPr>
                        <a:t>10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dirty="0">
                          <a:effectLst/>
                        </a:rPr>
                        <a:t>Six Sigma in Healthcare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13"/>
                  </a:ext>
                </a:extLst>
              </a:tr>
              <a:tr h="165052">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a:effectLst/>
                        </a:rPr>
                        <a:t>Total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tc>
                  <a:txBody>
                    <a:bodyPr/>
                    <a:lstStyle/>
                    <a:p>
                      <a:pPr>
                        <a:lnSpc>
                          <a:spcPct val="115000"/>
                        </a:lnSpc>
                        <a:spcAft>
                          <a:spcPts val="0"/>
                        </a:spcAft>
                      </a:pPr>
                      <a:r>
                        <a:rPr lang="en-IN" sz="1600" dirty="0">
                          <a:effectLst/>
                        </a:rPr>
                        <a:t>500 +100 (W) = 600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tc>
                <a:extLst>
                  <a:ext uri="{0D108BD9-81ED-4DB2-BD59-A6C34878D82A}">
                    <a16:rowId xmlns:a16="http://schemas.microsoft.com/office/drawing/2014/main" xmlns="" val="10014"/>
                  </a:ext>
                </a:extLst>
              </a:tr>
              <a:tr h="245205">
                <a:tc>
                  <a:txBody>
                    <a:bodyPr/>
                    <a:lstStyle/>
                    <a:p>
                      <a:pPr>
                        <a:lnSpc>
                          <a:spcPct val="115000"/>
                        </a:lnSpc>
                      </a:pPr>
                      <a:endParaRPr lang="en-IN" sz="1600">
                        <a:effectLst/>
                        <a:latin typeface="Calibri" panose="020F0502020204030204" pitchFamily="34" charset="0"/>
                        <a:cs typeface="Times New Roman" panose="02020603050405020304" pitchFamily="18" charset="0"/>
                      </a:endParaRPr>
                    </a:p>
                  </a:txBody>
                  <a:tcPr marL="56951" marR="56951" marT="0" marB="0" anchor="b"/>
                </a:tc>
                <a:tc>
                  <a:txBody>
                    <a:bodyPr/>
                    <a:lstStyle/>
                    <a:p>
                      <a:pPr>
                        <a:lnSpc>
                          <a:spcPct val="115000"/>
                        </a:lnSpc>
                      </a:pPr>
                      <a:endParaRPr lang="en-IN" sz="1600">
                        <a:effectLst/>
                        <a:latin typeface="Calibri" panose="020F0502020204030204" pitchFamily="34" charset="0"/>
                        <a:cs typeface="Times New Roman" panose="02020603050405020304" pitchFamily="18" charset="0"/>
                      </a:endParaRPr>
                    </a:p>
                  </a:txBody>
                  <a:tcPr marL="56951" marR="56951" marT="0" marB="0" anchor="b"/>
                </a:tc>
                <a:tc>
                  <a:txBody>
                    <a:bodyPr/>
                    <a:lstStyle/>
                    <a:p>
                      <a:pPr>
                        <a:lnSpc>
                          <a:spcPct val="115000"/>
                        </a:lnSpc>
                      </a:pPr>
                      <a:endParaRPr lang="en-IN" sz="1600" dirty="0">
                        <a:effectLst/>
                        <a:latin typeface="Calibri" panose="020F0502020204030204" pitchFamily="34" charset="0"/>
                        <a:cs typeface="Times New Roman" panose="02020603050405020304" pitchFamily="18" charset="0"/>
                      </a:endParaRPr>
                    </a:p>
                  </a:txBody>
                  <a:tcPr marL="56951" marR="56951" marT="0" marB="0" anchor="b"/>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16853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a:t>Course List - </a:t>
            </a:r>
            <a:r>
              <a:rPr lang="en-US" sz="3200" dirty="0">
                <a:latin typeface="Arial" pitchFamily="34" charset="0"/>
                <a:ea typeface="Times New Roman" pitchFamily="18" charset="0"/>
                <a:cs typeface="Arial" pitchFamily="34" charset="0"/>
              </a:rPr>
              <a:t>Trimester VI</a:t>
            </a:r>
            <a:endParaRPr lang="en-US" sz="3200" dirty="0"/>
          </a:p>
        </p:txBody>
      </p:sp>
      <p:sp>
        <p:nvSpPr>
          <p:cNvPr id="4" name="Slide Number Placeholder 3"/>
          <p:cNvSpPr>
            <a:spLocks noGrp="1"/>
          </p:cNvSpPr>
          <p:nvPr>
            <p:ph type="sldNum" sz="quarter" idx="12"/>
          </p:nvPr>
        </p:nvSpPr>
        <p:spPr/>
        <p:txBody>
          <a:bodyPr/>
          <a:lstStyle/>
          <a:p>
            <a:fld id="{95B898BA-B0B2-4571-824B-AE21C1964D28}" type="slidenum">
              <a:rPr lang="en-US" smtClean="0"/>
              <a:pPr/>
              <a:t>35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555141739"/>
              </p:ext>
            </p:extLst>
          </p:nvPr>
        </p:nvGraphicFramePr>
        <p:xfrm>
          <a:off x="1295401" y="762001"/>
          <a:ext cx="8974016" cy="5354334"/>
        </p:xfrm>
        <a:graphic>
          <a:graphicData uri="http://schemas.openxmlformats.org/drawingml/2006/table">
            <a:tbl>
              <a:tblPr firstRow="1" firstCol="1" bandRow="1">
                <a:tableStyleId>{5C22544A-7EE6-4342-B048-85BDC9FD1C3A}</a:tableStyleId>
              </a:tblPr>
              <a:tblGrid>
                <a:gridCol w="1355786">
                  <a:extLst>
                    <a:ext uri="{9D8B030D-6E8A-4147-A177-3AD203B41FA5}">
                      <a16:colId xmlns:a16="http://schemas.microsoft.com/office/drawing/2014/main" xmlns="" val="20000"/>
                    </a:ext>
                  </a:extLst>
                </a:gridCol>
                <a:gridCol w="4803358">
                  <a:extLst>
                    <a:ext uri="{9D8B030D-6E8A-4147-A177-3AD203B41FA5}">
                      <a16:colId xmlns:a16="http://schemas.microsoft.com/office/drawing/2014/main" xmlns="" val="20001"/>
                    </a:ext>
                  </a:extLst>
                </a:gridCol>
                <a:gridCol w="2814872">
                  <a:extLst>
                    <a:ext uri="{9D8B030D-6E8A-4147-A177-3AD203B41FA5}">
                      <a16:colId xmlns:a16="http://schemas.microsoft.com/office/drawing/2014/main" xmlns="" val="20002"/>
                    </a:ext>
                  </a:extLst>
                </a:gridCol>
              </a:tblGrid>
              <a:tr h="797726">
                <a:tc>
                  <a:txBody>
                    <a:bodyPr/>
                    <a:lstStyle/>
                    <a:p>
                      <a:pPr>
                        <a:lnSpc>
                          <a:spcPct val="115000"/>
                        </a:lnSpc>
                        <a:spcAft>
                          <a:spcPts val="0"/>
                        </a:spcAft>
                      </a:pPr>
                      <a:r>
                        <a:rPr lang="en-IN"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dirty="0">
                          <a:effectLst/>
                        </a:rPr>
                        <a:t>Trimester VI</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pPr>
                      <a:endParaRPr lang="en-IN" sz="1600">
                        <a:effectLst/>
                        <a:latin typeface="Calibri" panose="020F0502020204030204" pitchFamily="34" charset="0"/>
                        <a:cs typeface="Times New Roman" panose="02020603050405020304" pitchFamily="18" charset="0"/>
                      </a:endParaRPr>
                    </a:p>
                  </a:txBody>
                  <a:tcPr marL="61123" marR="61123" marT="0" marB="0" anchor="b"/>
                </a:tc>
                <a:extLst>
                  <a:ext uri="{0D108BD9-81ED-4DB2-BD59-A6C34878D82A}">
                    <a16:rowId xmlns:a16="http://schemas.microsoft.com/office/drawing/2014/main" xmlns="" val="10000"/>
                  </a:ext>
                </a:extLst>
              </a:tr>
              <a:tr h="325472">
                <a:tc>
                  <a:txBody>
                    <a:bodyPr/>
                    <a:lstStyle/>
                    <a:p>
                      <a:pPr>
                        <a:lnSpc>
                          <a:spcPct val="115000"/>
                        </a:lnSpc>
                        <a:spcAft>
                          <a:spcPts val="0"/>
                        </a:spcAft>
                      </a:pPr>
                      <a:r>
                        <a:rPr lang="en-IN" sz="1600" dirty="0" err="1">
                          <a:effectLst/>
                        </a:rPr>
                        <a:t>Sr</a:t>
                      </a:r>
                      <a:r>
                        <a:rPr lang="en-IN" sz="1600" dirty="0">
                          <a:effectLst/>
                        </a:rPr>
                        <a:t> No.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dirty="0">
                          <a:effectLst/>
                        </a:rPr>
                        <a:t>Courses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a:effectLst/>
                        </a:rPr>
                        <a:t>Marks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01"/>
                  </a:ext>
                </a:extLst>
              </a:tr>
              <a:tr h="325472">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dirty="0">
                          <a:effectLst/>
                        </a:rPr>
                        <a:t>Courses (Management)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02"/>
                  </a:ext>
                </a:extLst>
              </a:tr>
              <a:tr h="325472">
                <a:tc>
                  <a:txBody>
                    <a:bodyPr/>
                    <a:lstStyle/>
                    <a:p>
                      <a:pPr algn="r">
                        <a:lnSpc>
                          <a:spcPct val="115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dirty="0">
                          <a:effectLst/>
                        </a:rPr>
                        <a:t>Performance </a:t>
                      </a:r>
                      <a:r>
                        <a:rPr lang="en-IN" sz="1600" dirty="0" err="1">
                          <a:effectLst/>
                        </a:rPr>
                        <a:t>Mgt</a:t>
                      </a:r>
                      <a:r>
                        <a:rPr lang="en-IN" sz="1600" dirty="0">
                          <a:effectLst/>
                        </a:rPr>
                        <a:t> Systems &amp; Compensation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a:effectLst/>
                        </a:rPr>
                        <a:t>100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03"/>
                  </a:ext>
                </a:extLst>
              </a:tr>
              <a:tr h="325472">
                <a:tc>
                  <a:txBody>
                    <a:bodyPr/>
                    <a:lstStyle/>
                    <a:p>
                      <a:pPr algn="r">
                        <a:lnSpc>
                          <a:spcPct val="115000"/>
                        </a:lnSpc>
                        <a:spcAft>
                          <a:spcPts val="0"/>
                        </a:spcAft>
                      </a:pPr>
                      <a:r>
                        <a:rPr lang="en-IN" sz="16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dirty="0">
                          <a:effectLst/>
                        </a:rPr>
                        <a:t>Sustainable Healthcare (WHO)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04"/>
                  </a:ext>
                </a:extLst>
              </a:tr>
              <a:tr h="325472">
                <a:tc>
                  <a:txBody>
                    <a:bodyPr/>
                    <a:lstStyle/>
                    <a:p>
                      <a:pPr algn="r">
                        <a:lnSpc>
                          <a:spcPct val="115000"/>
                        </a:lnSpc>
                        <a:spcAft>
                          <a:spcPts val="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a:effectLst/>
                        </a:rPr>
                        <a:t>Customer Relationship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05"/>
                  </a:ext>
                </a:extLst>
              </a:tr>
              <a:tr h="325472">
                <a:tc>
                  <a:txBody>
                    <a:bodyPr/>
                    <a:lstStyle/>
                    <a:p>
                      <a:pPr algn="r">
                        <a:lnSpc>
                          <a:spcPct val="115000"/>
                        </a:lnSpc>
                        <a:spcAft>
                          <a:spcPts val="0"/>
                        </a:spcAft>
                      </a:pPr>
                      <a:r>
                        <a:rPr lang="en-IN" sz="16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a:effectLst/>
                        </a:rPr>
                        <a:t>Ethics in Healthcare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06"/>
                  </a:ext>
                </a:extLst>
              </a:tr>
              <a:tr h="325472">
                <a:tc>
                  <a:txBody>
                    <a:bodyPr/>
                    <a:lstStyle/>
                    <a:p>
                      <a:pPr algn="r">
                        <a:lnSpc>
                          <a:spcPct val="115000"/>
                        </a:lnSpc>
                        <a:spcAft>
                          <a:spcPts val="0"/>
                        </a:spcAft>
                      </a:pPr>
                      <a:r>
                        <a:rPr lang="en-IN" sz="1600">
                          <a:effectLst/>
                        </a:rPr>
                        <a:t>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a:effectLst/>
                        </a:rPr>
                        <a:t>NGO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07"/>
                  </a:ext>
                </a:extLst>
              </a:tr>
              <a:tr h="325472">
                <a:tc>
                  <a:txBody>
                    <a:bodyPr/>
                    <a:lstStyle/>
                    <a:p>
                      <a:pPr algn="r">
                        <a:lnSpc>
                          <a:spcPct val="115000"/>
                        </a:lnSpc>
                        <a:spcAft>
                          <a:spcPts val="0"/>
                        </a:spcAft>
                      </a:pPr>
                      <a:r>
                        <a:rPr lang="en-IN" sz="16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a:effectLst/>
                        </a:rPr>
                        <a:t>Master Thesis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08"/>
                  </a:ext>
                </a:extLst>
              </a:tr>
              <a:tr h="325472">
                <a:tc>
                  <a:txBody>
                    <a:bodyPr/>
                    <a:lstStyle/>
                    <a:p>
                      <a:pPr algn="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a:effectLst/>
                        </a:rPr>
                        <a:t>Courses (Technical)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09"/>
                  </a:ext>
                </a:extLst>
              </a:tr>
              <a:tr h="325472">
                <a:tc>
                  <a:txBody>
                    <a:bodyPr/>
                    <a:lstStyle/>
                    <a:p>
                      <a:pPr algn="r">
                        <a:lnSpc>
                          <a:spcPct val="115000"/>
                        </a:lnSpc>
                        <a:spcAft>
                          <a:spcPts val="0"/>
                        </a:spcAft>
                      </a:pPr>
                      <a:r>
                        <a:rPr lang="en-IN" sz="1600">
                          <a:effectLst/>
                        </a:rPr>
                        <a:t>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a:effectLst/>
                        </a:rPr>
                        <a:t>Biomedical Waste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10"/>
                  </a:ext>
                </a:extLst>
              </a:tr>
              <a:tr h="325472">
                <a:tc>
                  <a:txBody>
                    <a:bodyPr/>
                    <a:lstStyle/>
                    <a:p>
                      <a:pPr algn="r">
                        <a:lnSpc>
                          <a:spcPct val="115000"/>
                        </a:lnSpc>
                        <a:spcAft>
                          <a:spcPts val="0"/>
                        </a:spcAft>
                      </a:pPr>
                      <a:r>
                        <a:rPr lang="en-IN" sz="1600">
                          <a:effectLst/>
                        </a:rPr>
                        <a:t>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a:effectLst/>
                        </a:rPr>
                        <a:t>Risk &amp; Disaster Management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11"/>
                  </a:ext>
                </a:extLst>
              </a:tr>
              <a:tr h="325472">
                <a:tc>
                  <a:txBody>
                    <a:bodyPr/>
                    <a:lstStyle/>
                    <a:p>
                      <a:pPr algn="r">
                        <a:lnSpc>
                          <a:spcPct val="115000"/>
                        </a:lnSpc>
                        <a:spcAft>
                          <a:spcPts val="0"/>
                        </a:spcAft>
                      </a:pPr>
                      <a:r>
                        <a:rPr lang="en-IN" sz="1600">
                          <a:effectLst/>
                        </a:rPr>
                        <a:t>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a:effectLst/>
                        </a:rPr>
                        <a:t>Alternative Medicines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12"/>
                  </a:ext>
                </a:extLst>
              </a:tr>
              <a:tr h="325472">
                <a:tc>
                  <a:txBody>
                    <a:bodyPr/>
                    <a:lstStyle/>
                    <a:p>
                      <a:pPr algn="r">
                        <a:lnSpc>
                          <a:spcPct val="115000"/>
                        </a:lnSpc>
                        <a:spcAft>
                          <a:spcPts val="0"/>
                        </a:spcAft>
                      </a:pPr>
                      <a:r>
                        <a:rPr lang="en-IN" sz="1600">
                          <a:effectLst/>
                        </a:rPr>
                        <a:t>10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dirty="0">
                          <a:effectLst/>
                        </a:rPr>
                        <a:t>Advanced Data Analytics in Healthcare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gn="ctr">
                        <a:lnSpc>
                          <a:spcPct val="115000"/>
                        </a:lnSpc>
                        <a:spcAft>
                          <a:spcPts val="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13"/>
                  </a:ext>
                </a:extLst>
              </a:tr>
              <a:tr h="325472">
                <a:tc>
                  <a:txBody>
                    <a:bodyPr/>
                    <a:lstStyle/>
                    <a:p>
                      <a:pPr>
                        <a:lnSpc>
                          <a:spcPct val="115000"/>
                        </a:lnSpc>
                        <a:spcAft>
                          <a:spcPts val="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a:effectLst/>
                        </a:rPr>
                        <a:t>Total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tc>
                  <a:txBody>
                    <a:bodyPr/>
                    <a:lstStyle/>
                    <a:p>
                      <a:pPr>
                        <a:lnSpc>
                          <a:spcPct val="115000"/>
                        </a:lnSpc>
                        <a:spcAft>
                          <a:spcPts val="0"/>
                        </a:spcAft>
                      </a:pPr>
                      <a:r>
                        <a:rPr lang="en-IN" sz="1600" dirty="0">
                          <a:effectLst/>
                        </a:rPr>
                        <a:t>600 +100 (W) = 700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23" marR="61123" marT="0" marB="0"/>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4364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3600" dirty="0"/>
              <a:t/>
            </a:r>
            <a:br>
              <a:rPr lang="en-IN" sz="3600" dirty="0"/>
            </a:br>
            <a:r>
              <a:rPr lang="en-IN" sz="3600" dirty="0"/>
              <a:t>Career Opportunities </a:t>
            </a:r>
          </a:p>
        </p:txBody>
      </p:sp>
      <p:sp>
        <p:nvSpPr>
          <p:cNvPr id="5" name="Content Placeholder 4"/>
          <p:cNvSpPr>
            <a:spLocks noGrp="1"/>
          </p:cNvSpPr>
          <p:nvPr>
            <p:ph idx="1"/>
          </p:nvPr>
        </p:nvSpPr>
        <p:spPr>
          <a:xfrm>
            <a:off x="838200" y="1447800"/>
            <a:ext cx="10883900" cy="4686300"/>
          </a:xfrm>
        </p:spPr>
        <p:txBody>
          <a:bodyPr>
            <a:noAutofit/>
          </a:bodyPr>
          <a:lstStyle/>
          <a:p>
            <a:pPr lvl="0"/>
            <a:r>
              <a:rPr lang="en-IN" dirty="0"/>
              <a:t>Hospital Administration</a:t>
            </a:r>
          </a:p>
          <a:p>
            <a:pPr lvl="0"/>
            <a:r>
              <a:rPr lang="en-IN" dirty="0"/>
              <a:t>Digital Healthcare</a:t>
            </a:r>
          </a:p>
          <a:p>
            <a:pPr lvl="0"/>
            <a:r>
              <a:rPr lang="en-IN" dirty="0"/>
              <a:t>Digital Marketing of Healthcare</a:t>
            </a:r>
          </a:p>
          <a:p>
            <a:pPr lvl="0"/>
            <a:r>
              <a:rPr lang="en-IN" dirty="0"/>
              <a:t>Sales and Marketing of Healthcare Products And Services</a:t>
            </a:r>
          </a:p>
          <a:p>
            <a:pPr lvl="0"/>
            <a:r>
              <a:rPr lang="en-IN" dirty="0"/>
              <a:t>HR Management Inn Healthcare Sector</a:t>
            </a:r>
          </a:p>
          <a:p>
            <a:pPr lvl="0"/>
            <a:r>
              <a:rPr lang="en-IN" dirty="0"/>
              <a:t>Operations And Supply Chain Management In Healthcare</a:t>
            </a:r>
          </a:p>
          <a:p>
            <a:pPr lvl="0"/>
            <a:r>
              <a:rPr lang="en-IN" dirty="0"/>
              <a:t>Healthcare Advertising And Media Management</a:t>
            </a:r>
          </a:p>
          <a:p>
            <a:pPr lvl="0"/>
            <a:r>
              <a:rPr lang="en-IN" dirty="0"/>
              <a:t>Health Insurance</a:t>
            </a:r>
          </a:p>
          <a:p>
            <a:endParaRPr lang="en-IN" sz="1200" dirty="0"/>
          </a:p>
        </p:txBody>
      </p:sp>
      <p:sp>
        <p:nvSpPr>
          <p:cNvPr id="3" name="Slide Number Placeholder 2"/>
          <p:cNvSpPr>
            <a:spLocks noGrp="1"/>
          </p:cNvSpPr>
          <p:nvPr>
            <p:ph type="sldNum" sz="quarter" idx="12"/>
          </p:nvPr>
        </p:nvSpPr>
        <p:spPr/>
        <p:txBody>
          <a:bodyPr/>
          <a:lstStyle/>
          <a:p>
            <a:fld id="{95B898BA-B0B2-4571-824B-AE21C1964D28}" type="slidenum">
              <a:rPr lang="en-US" smtClean="0"/>
              <a:pPr/>
              <a:t>36</a:t>
            </a:fld>
            <a:endParaRPr lang="en-US"/>
          </a:p>
        </p:txBody>
      </p:sp>
    </p:spTree>
    <p:extLst>
      <p:ext uri="{BB962C8B-B14F-4D97-AF65-F5344CB8AC3E}">
        <p14:creationId xmlns:p14="http://schemas.microsoft.com/office/powerpoint/2010/main" val="273924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Career Opportunities</a:t>
            </a:r>
          </a:p>
        </p:txBody>
      </p:sp>
      <p:sp>
        <p:nvSpPr>
          <p:cNvPr id="3" name="Content Placeholder 2"/>
          <p:cNvSpPr>
            <a:spLocks noGrp="1"/>
          </p:cNvSpPr>
          <p:nvPr>
            <p:ph idx="1"/>
          </p:nvPr>
        </p:nvSpPr>
        <p:spPr>
          <a:xfrm>
            <a:off x="762000" y="1295400"/>
            <a:ext cx="10960100" cy="4838700"/>
          </a:xfrm>
        </p:spPr>
        <p:txBody>
          <a:bodyPr/>
          <a:lstStyle/>
          <a:p>
            <a:pPr lvl="0"/>
            <a:r>
              <a:rPr lang="en-IN" dirty="0"/>
              <a:t>Product Management In Healthcare</a:t>
            </a:r>
          </a:p>
          <a:p>
            <a:pPr lvl="0"/>
            <a:r>
              <a:rPr lang="en-IN" dirty="0"/>
              <a:t>Patient Care And Support Management</a:t>
            </a:r>
          </a:p>
          <a:p>
            <a:pPr lvl="0"/>
            <a:r>
              <a:rPr lang="en-IN" dirty="0"/>
              <a:t>Financial Management In Healthcare</a:t>
            </a:r>
          </a:p>
          <a:p>
            <a:pPr lvl="0"/>
            <a:r>
              <a:rPr lang="en-IN" dirty="0"/>
              <a:t>Managing Healthcare Chains</a:t>
            </a:r>
          </a:p>
          <a:p>
            <a:pPr lvl="0"/>
            <a:r>
              <a:rPr lang="en-IN" dirty="0"/>
              <a:t>Data Analytics And Informatics In Healthcare</a:t>
            </a:r>
          </a:p>
          <a:p>
            <a:pPr lvl="0"/>
            <a:r>
              <a:rPr lang="en-IN" dirty="0"/>
              <a:t>Quality Management</a:t>
            </a:r>
          </a:p>
          <a:p>
            <a:pPr lvl="0"/>
            <a:r>
              <a:rPr lang="en-IN" dirty="0"/>
              <a:t>Consultancy In Healthcare</a:t>
            </a:r>
          </a:p>
          <a:p>
            <a:pPr lvl="0"/>
            <a:r>
              <a:rPr lang="en-IN" dirty="0"/>
              <a:t>New Business Development In Healthcare</a:t>
            </a:r>
          </a:p>
        </p:txBody>
      </p:sp>
      <p:sp>
        <p:nvSpPr>
          <p:cNvPr id="4" name="Slide Number Placeholder 3"/>
          <p:cNvSpPr>
            <a:spLocks noGrp="1"/>
          </p:cNvSpPr>
          <p:nvPr>
            <p:ph type="sldNum" sz="quarter" idx="12"/>
          </p:nvPr>
        </p:nvSpPr>
        <p:spPr/>
        <p:txBody>
          <a:bodyPr/>
          <a:lstStyle/>
          <a:p>
            <a:fld id="{0FF54DE5-C571-48E8-A5BC-B369434E2F44}" type="slidenum">
              <a:rPr lang="en-US" smtClean="0"/>
              <a:pPr/>
              <a:t>37</a:t>
            </a:fld>
            <a:endParaRPr lang="en-US" dirty="0"/>
          </a:p>
        </p:txBody>
      </p:sp>
    </p:spTree>
    <p:extLst>
      <p:ext uri="{BB962C8B-B14F-4D97-AF65-F5344CB8AC3E}">
        <p14:creationId xmlns:p14="http://schemas.microsoft.com/office/powerpoint/2010/main" val="135998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660" y="2880519"/>
            <a:ext cx="9980683" cy="1096962"/>
          </a:xfrm>
        </p:spPr>
        <p:txBody>
          <a:bodyPr>
            <a:noAutofit/>
          </a:bodyPr>
          <a:lstStyle/>
          <a:p>
            <a:pPr algn="ctr"/>
            <a:r>
              <a:rPr lang="en-US" sz="8800" dirty="0">
                <a:solidFill>
                  <a:srgbClr val="E30011"/>
                </a:solidFill>
              </a:rPr>
              <a:t>Thank</a:t>
            </a:r>
            <a:r>
              <a:rPr lang="en-US" sz="8800" dirty="0"/>
              <a:t> You</a:t>
            </a:r>
          </a:p>
        </p:txBody>
      </p:sp>
      <p:grpSp>
        <p:nvGrpSpPr>
          <p:cNvPr id="15" name="Group 14"/>
          <p:cNvGrpSpPr/>
          <p:nvPr/>
        </p:nvGrpSpPr>
        <p:grpSpPr>
          <a:xfrm>
            <a:off x="5871177" y="5714788"/>
            <a:ext cx="5215167" cy="1006688"/>
            <a:chOff x="5572125" y="5893800"/>
            <a:chExt cx="5215167" cy="1006688"/>
          </a:xfrm>
        </p:grpSpPr>
        <p:sp>
          <p:nvSpPr>
            <p:cNvPr id="4" name="Rectangle 3"/>
            <p:cNvSpPr/>
            <p:nvPr/>
          </p:nvSpPr>
          <p:spPr>
            <a:xfrm>
              <a:off x="7142262" y="5893800"/>
              <a:ext cx="2249398" cy="369332"/>
            </a:xfrm>
            <a:prstGeom prst="rect">
              <a:avLst/>
            </a:prstGeom>
          </p:spPr>
          <p:txBody>
            <a:bodyPr wrap="none">
              <a:spAutoFit/>
            </a:bodyPr>
            <a:lstStyle/>
            <a:p>
              <a:pPr algn="ctr"/>
              <a:r>
                <a:rPr lang="en-US" b="1" dirty="0">
                  <a:solidFill>
                    <a:srgbClr val="000000"/>
                  </a:solidFill>
                </a:rPr>
                <a:t>simsr.somaiya.edu</a:t>
              </a:r>
            </a:p>
          </p:txBody>
        </p:sp>
        <p:grpSp>
          <p:nvGrpSpPr>
            <p:cNvPr id="14" name="Group 13"/>
            <p:cNvGrpSpPr/>
            <p:nvPr/>
          </p:nvGrpSpPr>
          <p:grpSpPr>
            <a:xfrm>
              <a:off x="5572125" y="6177338"/>
              <a:ext cx="5215167" cy="723150"/>
              <a:chOff x="4470754" y="5995028"/>
              <a:chExt cx="5287838" cy="824233"/>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4748" y="6184674"/>
                <a:ext cx="444940" cy="4449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090" y="6119392"/>
                <a:ext cx="536852" cy="5755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2547" y="6156320"/>
                <a:ext cx="666045" cy="501648"/>
              </a:xfrm>
              <a:prstGeom prst="rect">
                <a:avLst/>
              </a:prstGeom>
            </p:spPr>
          </p:pic>
          <p:pic>
            <p:nvPicPr>
              <p:cNvPr id="9" name="Picture 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0754" y="6092814"/>
                <a:ext cx="628660" cy="62866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2416" y="5995028"/>
                <a:ext cx="824233" cy="824233"/>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22148" t="6381" r="24063"/>
              <a:stretch/>
            </p:blipFill>
            <p:spPr>
              <a:xfrm>
                <a:off x="7320232" y="6176609"/>
                <a:ext cx="473623" cy="46107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6751" y="6186060"/>
                <a:ext cx="543649" cy="44216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55481" y="6151547"/>
                <a:ext cx="511194" cy="511194"/>
              </a:xfrm>
              <a:prstGeom prst="rect">
                <a:avLst/>
              </a:prstGeom>
            </p:spPr>
          </p:pic>
        </p:grpSp>
      </p:grpSp>
    </p:spTree>
    <p:extLst>
      <p:ext uri="{BB962C8B-B14F-4D97-AF65-F5344CB8AC3E}">
        <p14:creationId xmlns:p14="http://schemas.microsoft.com/office/powerpoint/2010/main" val="142732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764" y="391890"/>
            <a:ext cx="8786037" cy="882991"/>
          </a:xfrm>
        </p:spPr>
        <p:txBody>
          <a:bodyPr>
            <a:noAutofit/>
          </a:bodyPr>
          <a:lstStyle/>
          <a:p>
            <a:r>
              <a:rPr lang="en-IN" sz="3600" dirty="0"/>
              <a:t/>
            </a:r>
            <a:br>
              <a:rPr lang="en-IN" sz="3600" dirty="0"/>
            </a:br>
            <a:r>
              <a:rPr lang="en-IN" sz="3600" dirty="0"/>
              <a:t>Programme Highlights of MBA HCM</a:t>
            </a:r>
          </a:p>
        </p:txBody>
      </p:sp>
      <p:sp>
        <p:nvSpPr>
          <p:cNvPr id="3" name="Content Placeholder 2"/>
          <p:cNvSpPr>
            <a:spLocks noGrp="1"/>
          </p:cNvSpPr>
          <p:nvPr>
            <p:ph idx="1"/>
          </p:nvPr>
        </p:nvSpPr>
        <p:spPr>
          <a:xfrm>
            <a:off x="762000" y="1579459"/>
            <a:ext cx="10744200" cy="4440342"/>
          </a:xfrm>
        </p:spPr>
        <p:txBody>
          <a:bodyPr>
            <a:normAutofit/>
          </a:bodyPr>
          <a:lstStyle/>
          <a:p>
            <a:r>
              <a:rPr lang="en-IN" sz="3000" dirty="0"/>
              <a:t>Two year full time programme</a:t>
            </a:r>
          </a:p>
          <a:p>
            <a:r>
              <a:rPr lang="en-IN" sz="3000" dirty="0"/>
              <a:t>Super specialization in Healthcare area</a:t>
            </a:r>
          </a:p>
          <a:p>
            <a:r>
              <a:rPr lang="en-IN" sz="3000" dirty="0"/>
              <a:t>Good blend of Management and Domain specific subjects</a:t>
            </a:r>
          </a:p>
          <a:p>
            <a:r>
              <a:rPr lang="en-IN" sz="3000" dirty="0"/>
              <a:t>Covers the healthcare sector holistically</a:t>
            </a:r>
          </a:p>
          <a:p>
            <a:r>
              <a:rPr lang="en-IN" sz="3000" dirty="0"/>
              <a:t>High focus on experiential learning</a:t>
            </a:r>
          </a:p>
          <a:p>
            <a:r>
              <a:rPr lang="en-IN" sz="3000" dirty="0"/>
              <a:t>Good opportunity to do internship abroad with a reputed institutions</a:t>
            </a:r>
          </a:p>
          <a:p>
            <a:endParaRPr lang="en-IN" dirty="0"/>
          </a:p>
        </p:txBody>
      </p:sp>
      <p:sp>
        <p:nvSpPr>
          <p:cNvPr id="4" name="Slide Number Placeholder 3"/>
          <p:cNvSpPr>
            <a:spLocks noGrp="1"/>
          </p:cNvSpPr>
          <p:nvPr>
            <p:ph type="sldNum" sz="quarter" idx="12"/>
          </p:nvPr>
        </p:nvSpPr>
        <p:spPr/>
        <p:txBody>
          <a:bodyPr/>
          <a:lstStyle/>
          <a:p>
            <a:fld id="{95B898BA-B0B2-4571-824B-AE21C1964D28}" type="slidenum">
              <a:rPr lang="en-US" smtClean="0"/>
              <a:pPr/>
              <a:t>4</a:t>
            </a:fld>
            <a:endParaRPr lang="en-US"/>
          </a:p>
        </p:txBody>
      </p:sp>
    </p:spTree>
    <p:extLst>
      <p:ext uri="{BB962C8B-B14F-4D97-AF65-F5344CB8AC3E}">
        <p14:creationId xmlns:p14="http://schemas.microsoft.com/office/powerpoint/2010/main" val="237163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r>
            <a:br>
              <a:rPr lang="en-IN" dirty="0"/>
            </a:br>
            <a:r>
              <a:rPr lang="en-IN" dirty="0"/>
              <a:t>Our Collaborators</a:t>
            </a:r>
          </a:p>
        </p:txBody>
      </p:sp>
      <p:sp>
        <p:nvSpPr>
          <p:cNvPr id="3" name="Content Placeholder 2"/>
          <p:cNvSpPr>
            <a:spLocks noGrp="1"/>
          </p:cNvSpPr>
          <p:nvPr>
            <p:ph type="body" sz="half" idx="2"/>
          </p:nvPr>
        </p:nvSpPr>
        <p:spPr>
          <a:xfrm>
            <a:off x="838199" y="1371600"/>
            <a:ext cx="6372225" cy="4767466"/>
          </a:xfrm>
        </p:spPr>
        <p:txBody>
          <a:bodyPr>
            <a:normAutofit lnSpcReduction="10000"/>
          </a:bodyPr>
          <a:lstStyle/>
          <a:p>
            <a:r>
              <a:rPr lang="en-IN" sz="2400" dirty="0"/>
              <a:t>1. Academic collaboration with </a:t>
            </a:r>
            <a:r>
              <a:rPr lang="en-IN" sz="2400" b="1" dirty="0"/>
              <a:t>Imperial College Health Partners, UK</a:t>
            </a:r>
            <a:r>
              <a:rPr lang="en-IN" sz="2400" dirty="0"/>
              <a:t>: 9</a:t>
            </a:r>
            <a:r>
              <a:rPr lang="en-IN" sz="2400" baseline="30000" dirty="0"/>
              <a:t>th</a:t>
            </a:r>
            <a:r>
              <a:rPr lang="en-IN" sz="2400" dirty="0"/>
              <a:t> in the World – The Times Higher Education World University Rankings 2020</a:t>
            </a:r>
          </a:p>
          <a:p>
            <a:r>
              <a:rPr lang="en-IN" sz="2400" dirty="0"/>
              <a:t>2. Academic partnership with </a:t>
            </a:r>
            <a:r>
              <a:rPr lang="en-IN" sz="2400" b="1" dirty="0"/>
              <a:t>K.J. Somaiya Hospital &amp; Research Centre, Mumbai </a:t>
            </a:r>
            <a:r>
              <a:rPr lang="en-IN" sz="2400" dirty="0"/>
              <a:t>and other international institutions</a:t>
            </a:r>
          </a:p>
          <a:p>
            <a:r>
              <a:rPr lang="en-IN" sz="2400" dirty="0"/>
              <a:t>3. </a:t>
            </a:r>
            <a:r>
              <a:rPr lang="en-IN" sz="2400" b="1" dirty="0"/>
              <a:t>Wipro – GE Healthcare India Ltd</a:t>
            </a:r>
            <a:r>
              <a:rPr lang="en-IN" sz="2400" dirty="0"/>
              <a:t>– Collaboration to deliver the academic module and industrial visit to its Bangalore campus along with certification </a:t>
            </a:r>
          </a:p>
          <a:p>
            <a:r>
              <a:rPr lang="en-IN" sz="2400" dirty="0"/>
              <a:t> 4</a:t>
            </a:r>
            <a:r>
              <a:rPr lang="en-IN" sz="2400" b="1" dirty="0"/>
              <a:t>. KPMG International  </a:t>
            </a:r>
            <a:r>
              <a:rPr lang="en-IN" sz="2400" dirty="0"/>
              <a:t>– Six Sigma Certification</a:t>
            </a:r>
          </a:p>
        </p:txBody>
      </p:sp>
      <p:sp>
        <p:nvSpPr>
          <p:cNvPr id="4" name="Slide Number Placeholder 3"/>
          <p:cNvSpPr>
            <a:spLocks noGrp="1"/>
          </p:cNvSpPr>
          <p:nvPr>
            <p:ph type="sldNum" sz="quarter" idx="12"/>
          </p:nvPr>
        </p:nvSpPr>
        <p:spPr/>
        <p:txBody>
          <a:bodyPr/>
          <a:lstStyle/>
          <a:p>
            <a:fld id="{0FF54DE5-C571-48E8-A5BC-B369434E2F44}" type="slidenum">
              <a:rPr lang="en-US" smtClean="0"/>
              <a:pPr/>
              <a:t>5</a:t>
            </a:fld>
            <a:endParaRPr lang="en-US"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9799" y="985838"/>
            <a:ext cx="3080479" cy="914400"/>
          </a:xfrm>
          <a:prstGeom prst="rect">
            <a:avLst/>
          </a:prstGeom>
        </p:spPr>
      </p:pic>
      <p:pic>
        <p:nvPicPr>
          <p:cNvPr id="8194" name="Picture 2" descr="C:\Users\laptop7\Desktop\HCM ppt\crop405be2de-1d8c-452f-8597-04e4413983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599" y="1900238"/>
            <a:ext cx="1393359" cy="192416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laptop7\Desktop\HCM ppt\downlo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425" y="2024175"/>
            <a:ext cx="2390776" cy="18002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laptop7\Desktop\HCM ppt\download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5813" y="4038600"/>
            <a:ext cx="1966910" cy="122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2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dirty="0"/>
              <a:t/>
            </a:r>
            <a:br>
              <a:rPr lang="en-IN" dirty="0"/>
            </a:br>
            <a:r>
              <a:rPr lang="en-IN" dirty="0"/>
              <a:t>Specific Objectives of the Programme:</a:t>
            </a:r>
            <a:br>
              <a:rPr lang="en-IN" dirty="0"/>
            </a:br>
            <a:r>
              <a:rPr lang="en-IN" dirty="0"/>
              <a:t/>
            </a:r>
            <a:br>
              <a:rPr lang="en-IN" dirty="0"/>
            </a:br>
            <a:r>
              <a:rPr lang="en-IN" dirty="0"/>
              <a:t/>
            </a:r>
            <a:br>
              <a:rPr lang="en-IN" dirty="0"/>
            </a:br>
            <a:r>
              <a:rPr lang="en-IN" dirty="0"/>
              <a:t/>
            </a:r>
            <a:br>
              <a:rPr lang="en-IN" dirty="0"/>
            </a:br>
            <a:r>
              <a:rPr lang="en-IN" dirty="0"/>
              <a:t/>
            </a:r>
            <a:br>
              <a:rPr lang="en-IN" dirty="0"/>
            </a:br>
            <a:endParaRPr lang="en-IN" sz="4000" dirty="0"/>
          </a:p>
        </p:txBody>
      </p:sp>
      <p:sp>
        <p:nvSpPr>
          <p:cNvPr id="3" name="Content Placeholder 2"/>
          <p:cNvSpPr>
            <a:spLocks noGrp="1"/>
          </p:cNvSpPr>
          <p:nvPr>
            <p:ph idx="1"/>
          </p:nvPr>
        </p:nvSpPr>
        <p:spPr>
          <a:xfrm>
            <a:off x="762000" y="1295400"/>
            <a:ext cx="10960100" cy="4838700"/>
          </a:xfrm>
        </p:spPr>
        <p:txBody>
          <a:bodyPr>
            <a:normAutofit lnSpcReduction="10000"/>
          </a:bodyPr>
          <a:lstStyle/>
          <a:p>
            <a:pPr lvl="0"/>
            <a:r>
              <a:rPr lang="en-IN" sz="2400" dirty="0"/>
              <a:t>To enable students with requisite competencies to take the advantages of growing healthcare sector </a:t>
            </a:r>
          </a:p>
          <a:p>
            <a:pPr lvl="0"/>
            <a:r>
              <a:rPr lang="en-IN" sz="2400" dirty="0"/>
              <a:t>To equip students with relevant managerial and technical skills to tackle the challenges faced by healthcare industry</a:t>
            </a:r>
          </a:p>
          <a:p>
            <a:pPr lvl="0"/>
            <a:r>
              <a:rPr lang="en-IN" sz="2400" dirty="0"/>
              <a:t>To provide a holistic understanding of global healthcare sector and Indian healthcare sector in particular</a:t>
            </a:r>
          </a:p>
          <a:p>
            <a:pPr lvl="0"/>
            <a:r>
              <a:rPr lang="en-IN" sz="2400" dirty="0"/>
              <a:t>To update their knowledge about changing business environment in healthcare sector and help them apply different management techniques at the organizational level</a:t>
            </a:r>
          </a:p>
          <a:p>
            <a:pPr lvl="0"/>
            <a:r>
              <a:rPr lang="en-IN" sz="2400" dirty="0"/>
              <a:t>To develop fundamental concepts related to managing finance, human resources, marketing, operations and entrepreneurial opportunities in healthcare sector.</a:t>
            </a:r>
          </a:p>
          <a:p>
            <a:pPr marL="0" indent="0">
              <a:buNone/>
            </a:pPr>
            <a:endParaRPr lang="en-IN" dirty="0"/>
          </a:p>
        </p:txBody>
      </p:sp>
      <p:sp>
        <p:nvSpPr>
          <p:cNvPr id="4" name="Slide Number Placeholder 3"/>
          <p:cNvSpPr>
            <a:spLocks noGrp="1"/>
          </p:cNvSpPr>
          <p:nvPr>
            <p:ph type="sldNum" sz="quarter" idx="12"/>
          </p:nvPr>
        </p:nvSpPr>
        <p:spPr/>
        <p:txBody>
          <a:bodyPr/>
          <a:lstStyle/>
          <a:p>
            <a:fld id="{95B898BA-B0B2-4571-824B-AE21C1964D28}" type="slidenum">
              <a:rPr lang="en-US" smtClean="0"/>
              <a:pPr/>
              <a:t>6</a:t>
            </a:fld>
            <a:endParaRPr lang="en-US"/>
          </a:p>
        </p:txBody>
      </p:sp>
    </p:spTree>
    <p:extLst>
      <p:ext uri="{BB962C8B-B14F-4D97-AF65-F5344CB8AC3E}">
        <p14:creationId xmlns:p14="http://schemas.microsoft.com/office/powerpoint/2010/main" val="318172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
            </a:r>
            <a:br>
              <a:rPr lang="en-IN" sz="3600" dirty="0"/>
            </a:br>
            <a:r>
              <a:rPr lang="en-IN" sz="3600" dirty="0"/>
              <a:t>Focus of the Programme</a:t>
            </a:r>
          </a:p>
        </p:txBody>
      </p:sp>
      <p:sp>
        <p:nvSpPr>
          <p:cNvPr id="3" name="Content Placeholder 2"/>
          <p:cNvSpPr>
            <a:spLocks noGrp="1"/>
          </p:cNvSpPr>
          <p:nvPr>
            <p:ph idx="1"/>
          </p:nvPr>
        </p:nvSpPr>
        <p:spPr>
          <a:xfrm>
            <a:off x="1066800" y="1446027"/>
            <a:ext cx="9677400" cy="4910323"/>
          </a:xfrm>
        </p:spPr>
        <p:txBody>
          <a:bodyPr>
            <a:noAutofit/>
          </a:bodyPr>
          <a:lstStyle/>
          <a:p>
            <a:r>
              <a:rPr lang="en-US" sz="2400" dirty="0"/>
              <a:t>The </a:t>
            </a:r>
            <a:r>
              <a:rPr lang="en-US" sz="2400" dirty="0" err="1"/>
              <a:t>programme</a:t>
            </a:r>
            <a:r>
              <a:rPr lang="en-US" sz="2400" dirty="0"/>
              <a:t> looks at healthcare in a holistic manner.</a:t>
            </a:r>
          </a:p>
          <a:p>
            <a:r>
              <a:rPr lang="en-US" sz="2400" dirty="0"/>
              <a:t>It includes hospital sector, pharmaceutical sector, medical services, medical equipment, medical insurance, wellness and fitness, diagnostic services, etc.</a:t>
            </a:r>
          </a:p>
          <a:p>
            <a:r>
              <a:rPr lang="en-US" sz="2400" dirty="0"/>
              <a:t>The programme focuses on giving experiential learning through various ways such as concurrent projects, field visits, guest speakers and higher involvement of the experts from the sector in designing curriculum and delivery of the domain specific subjects.</a:t>
            </a:r>
          </a:p>
          <a:p>
            <a:r>
              <a:rPr lang="en-US" sz="2400" dirty="0"/>
              <a:t>It will also focus on emerging areas such as data analytics, digital healthcare, wellness &amp; fitness as well as new business opportunities.</a:t>
            </a:r>
          </a:p>
          <a:p>
            <a:pPr marL="0" indent="0">
              <a:buNone/>
            </a:pPr>
            <a:r>
              <a:rPr lang="en-US" dirty="0"/>
              <a:t/>
            </a:r>
            <a:br>
              <a:rPr lang="en-US" dirty="0"/>
            </a:br>
            <a:endParaRPr lang="en-IN" dirty="0"/>
          </a:p>
        </p:txBody>
      </p:sp>
      <p:sp>
        <p:nvSpPr>
          <p:cNvPr id="4" name="Slide Number Placeholder 3"/>
          <p:cNvSpPr>
            <a:spLocks noGrp="1"/>
          </p:cNvSpPr>
          <p:nvPr>
            <p:ph type="sldNum" sz="quarter" idx="12"/>
          </p:nvPr>
        </p:nvSpPr>
        <p:spPr/>
        <p:txBody>
          <a:bodyPr/>
          <a:lstStyle/>
          <a:p>
            <a:fld id="{95B898BA-B0B2-4571-824B-AE21C1964D28}" type="slidenum">
              <a:rPr lang="en-US" smtClean="0"/>
              <a:pPr/>
              <a:t>7</a:t>
            </a:fld>
            <a:endParaRPr lang="en-US"/>
          </a:p>
        </p:txBody>
      </p:sp>
    </p:spTree>
    <p:extLst>
      <p:ext uri="{BB962C8B-B14F-4D97-AF65-F5344CB8AC3E}">
        <p14:creationId xmlns:p14="http://schemas.microsoft.com/office/powerpoint/2010/main" val="226438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9372600" cy="1096962"/>
          </a:xfrm>
        </p:spPr>
        <p:txBody>
          <a:bodyPr>
            <a:normAutofit fontScale="90000"/>
          </a:bodyPr>
          <a:lstStyle/>
          <a:p>
            <a:r>
              <a:rPr lang="en-IN" sz="3600" dirty="0"/>
              <a:t>Unique Advantages of K J Somaiya Institute </a:t>
            </a:r>
            <a:br>
              <a:rPr lang="en-IN" sz="3600" dirty="0"/>
            </a:br>
            <a:r>
              <a:rPr lang="en-IN" sz="3600" dirty="0"/>
              <a:t>of Management</a:t>
            </a:r>
          </a:p>
        </p:txBody>
      </p:sp>
      <p:sp>
        <p:nvSpPr>
          <p:cNvPr id="3" name="Content Placeholder 2"/>
          <p:cNvSpPr>
            <a:spLocks noGrp="1"/>
          </p:cNvSpPr>
          <p:nvPr>
            <p:ph idx="1"/>
          </p:nvPr>
        </p:nvSpPr>
        <p:spPr>
          <a:xfrm>
            <a:off x="762000" y="1600200"/>
            <a:ext cx="10960100" cy="4533900"/>
          </a:xfrm>
        </p:spPr>
        <p:txBody>
          <a:bodyPr>
            <a:normAutofit/>
          </a:bodyPr>
          <a:lstStyle/>
          <a:p>
            <a:pPr lvl="0"/>
            <a:r>
              <a:rPr lang="en-US" sz="2400" dirty="0"/>
              <a:t>The institute’s geographical presence in Mumbai – presence of all the sectors covered under healthcare industry.</a:t>
            </a:r>
          </a:p>
          <a:p>
            <a:pPr lvl="0"/>
            <a:r>
              <a:rPr lang="en-US" sz="2400" dirty="0"/>
              <a:t>Collaboration with Imperial College Health Partners, UK</a:t>
            </a:r>
          </a:p>
          <a:p>
            <a:pPr lvl="0"/>
            <a:r>
              <a:rPr lang="en-US" sz="2400" dirty="0"/>
              <a:t>Academic partnership with K. J. Somaiya Hospital &amp; Research Centre, Mumbai and other renowned institutions.</a:t>
            </a:r>
          </a:p>
          <a:p>
            <a:pPr lvl="0"/>
            <a:r>
              <a:rPr lang="en-US" sz="2400" dirty="0"/>
              <a:t>High focus on Experiential Learning</a:t>
            </a:r>
          </a:p>
          <a:p>
            <a:pPr lvl="0"/>
            <a:r>
              <a:rPr lang="en-US" sz="2400" dirty="0"/>
              <a:t>Very good opportunity for International Immersion Program.</a:t>
            </a:r>
          </a:p>
          <a:p>
            <a:pPr lvl="0"/>
            <a:r>
              <a:rPr lang="en-US" sz="2400" dirty="0"/>
              <a:t>Excellent Profile of Board of Studies </a:t>
            </a:r>
          </a:p>
          <a:p>
            <a:pPr lvl="0"/>
            <a:r>
              <a:rPr lang="en-US" sz="2400" dirty="0"/>
              <a:t>Academic collaboration with Wipro GE Healthcare India</a:t>
            </a:r>
          </a:p>
          <a:p>
            <a:pPr lvl="0"/>
            <a:endParaRPr lang="en-US" dirty="0"/>
          </a:p>
          <a:p>
            <a:pPr lvl="0"/>
            <a:endParaRPr lang="en-US" dirty="0"/>
          </a:p>
          <a:p>
            <a:pPr lvl="0"/>
            <a:endParaRPr lang="en-US" dirty="0"/>
          </a:p>
          <a:p>
            <a:pPr lvl="0"/>
            <a:endParaRPr lang="en-IN" dirty="0"/>
          </a:p>
          <a:p>
            <a:endParaRPr lang="en-IN" dirty="0"/>
          </a:p>
        </p:txBody>
      </p:sp>
      <p:sp>
        <p:nvSpPr>
          <p:cNvPr id="4" name="Slide Number Placeholder 3"/>
          <p:cNvSpPr>
            <a:spLocks noGrp="1"/>
          </p:cNvSpPr>
          <p:nvPr>
            <p:ph type="sldNum" sz="quarter" idx="12"/>
          </p:nvPr>
        </p:nvSpPr>
        <p:spPr/>
        <p:txBody>
          <a:bodyPr/>
          <a:lstStyle/>
          <a:p>
            <a:fld id="{95B898BA-B0B2-4571-824B-AE21C1964D28}" type="slidenum">
              <a:rPr lang="en-US" smtClean="0"/>
              <a:pPr/>
              <a:t>8</a:t>
            </a:fld>
            <a:endParaRPr lang="en-US"/>
          </a:p>
        </p:txBody>
      </p:sp>
    </p:spTree>
    <p:extLst>
      <p:ext uri="{BB962C8B-B14F-4D97-AF65-F5344CB8AC3E}">
        <p14:creationId xmlns:p14="http://schemas.microsoft.com/office/powerpoint/2010/main" val="305261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656" y="121920"/>
            <a:ext cx="8772144" cy="944880"/>
          </a:xfrm>
        </p:spPr>
        <p:txBody>
          <a:bodyPr>
            <a:normAutofit/>
          </a:bodyPr>
          <a:lstStyle/>
          <a:p>
            <a:r>
              <a:rPr lang="en-IN" sz="3600" dirty="0"/>
              <a:t>Board of Studies</a:t>
            </a:r>
          </a:p>
        </p:txBody>
      </p:sp>
      <p:sp>
        <p:nvSpPr>
          <p:cNvPr id="3" name="Content Placeholder 2"/>
          <p:cNvSpPr>
            <a:spLocks noGrp="1"/>
          </p:cNvSpPr>
          <p:nvPr>
            <p:ph idx="1"/>
          </p:nvPr>
        </p:nvSpPr>
        <p:spPr>
          <a:xfrm>
            <a:off x="914400" y="914400"/>
            <a:ext cx="9753600" cy="5807081"/>
          </a:xfrm>
        </p:spPr>
        <p:txBody>
          <a:bodyPr>
            <a:noAutofit/>
          </a:bodyPr>
          <a:lstStyle/>
          <a:p>
            <a:pPr marL="0" indent="0">
              <a:buNone/>
            </a:pPr>
            <a:r>
              <a:rPr lang="en-IN" sz="2400" dirty="0"/>
              <a:t>1. Vice Chancellor, SVU - Prof (Dr ) V N </a:t>
            </a:r>
            <a:r>
              <a:rPr lang="en-IN" sz="2400" dirty="0" err="1"/>
              <a:t>Rajasekharan</a:t>
            </a:r>
            <a:r>
              <a:rPr lang="en-IN" sz="2400" dirty="0"/>
              <a:t> </a:t>
            </a:r>
            <a:r>
              <a:rPr lang="en-IN" sz="2400" dirty="0" err="1"/>
              <a:t>Pillai</a:t>
            </a:r>
            <a:r>
              <a:rPr lang="en-IN" sz="2400" dirty="0"/>
              <a:t> </a:t>
            </a:r>
          </a:p>
          <a:p>
            <a:pPr marL="0" indent="0">
              <a:buNone/>
            </a:pPr>
            <a:r>
              <a:rPr lang="en-IN" sz="2400" dirty="0"/>
              <a:t>2. Dr Monica </a:t>
            </a:r>
            <a:r>
              <a:rPr lang="en-IN" sz="2400" dirty="0" err="1"/>
              <a:t>Khanna</a:t>
            </a:r>
            <a:r>
              <a:rPr lang="en-IN" sz="2400" dirty="0"/>
              <a:t> - Director - K J SIM</a:t>
            </a:r>
          </a:p>
          <a:p>
            <a:pPr marL="0" indent="0">
              <a:buNone/>
            </a:pPr>
            <a:r>
              <a:rPr lang="en-IN" sz="2400" dirty="0"/>
              <a:t>3  Dr </a:t>
            </a:r>
            <a:r>
              <a:rPr lang="en-IN" sz="2400" dirty="0" err="1"/>
              <a:t>Pramod</a:t>
            </a:r>
            <a:r>
              <a:rPr lang="en-IN" sz="2400" dirty="0"/>
              <a:t> </a:t>
            </a:r>
            <a:r>
              <a:rPr lang="en-IN" sz="2400" dirty="0" err="1"/>
              <a:t>Prabhakaran</a:t>
            </a:r>
            <a:r>
              <a:rPr lang="en-IN" sz="2400" dirty="0"/>
              <a:t> -  International Business Development and Partnerships - Imperial College Health Partners, London, UK</a:t>
            </a:r>
          </a:p>
          <a:p>
            <a:pPr marL="0" indent="0">
              <a:buNone/>
            </a:pPr>
            <a:r>
              <a:rPr lang="en-IN" sz="2400" dirty="0"/>
              <a:t> 4. </a:t>
            </a:r>
            <a:r>
              <a:rPr lang="en-IN" sz="2400" dirty="0" smtClean="0"/>
              <a:t>Dr </a:t>
            </a:r>
            <a:r>
              <a:rPr lang="en-IN" sz="2400" dirty="0"/>
              <a:t>Alex Lewis -  Medical </a:t>
            </a:r>
            <a:r>
              <a:rPr lang="en-IN" sz="2400" dirty="0" smtClean="0"/>
              <a:t>Director, E &amp; Y, London, England, UK</a:t>
            </a:r>
            <a:endParaRPr lang="en-IN" sz="2400" dirty="0"/>
          </a:p>
          <a:p>
            <a:pPr marL="0" indent="0">
              <a:buNone/>
            </a:pPr>
            <a:r>
              <a:rPr lang="en-IN" sz="2400" dirty="0"/>
              <a:t>5. Dr </a:t>
            </a:r>
            <a:r>
              <a:rPr lang="en-IN" sz="2400" dirty="0" err="1"/>
              <a:t>Srijith</a:t>
            </a:r>
            <a:r>
              <a:rPr lang="en-IN" sz="2400" dirty="0"/>
              <a:t> </a:t>
            </a:r>
            <a:r>
              <a:rPr lang="en-IN" sz="2400" dirty="0" err="1"/>
              <a:t>Nalinakshan</a:t>
            </a:r>
            <a:r>
              <a:rPr lang="en-IN" sz="2400" dirty="0"/>
              <a:t> - CEO - K J </a:t>
            </a:r>
            <a:r>
              <a:rPr lang="en-IN" sz="2400" dirty="0" err="1"/>
              <a:t>Somaiya</a:t>
            </a:r>
            <a:r>
              <a:rPr lang="en-IN" sz="2400" dirty="0"/>
              <a:t> Hospital and Research </a:t>
            </a:r>
            <a:r>
              <a:rPr lang="en-IN" sz="2400" dirty="0" smtClean="0"/>
              <a:t>Centre</a:t>
            </a:r>
            <a:endParaRPr lang="en-IN" sz="2400" dirty="0"/>
          </a:p>
          <a:p>
            <a:pPr marL="0" indent="0">
              <a:buNone/>
            </a:pPr>
            <a:r>
              <a:rPr lang="en-IN" sz="2400" dirty="0"/>
              <a:t>6. </a:t>
            </a:r>
            <a:r>
              <a:rPr lang="en-IN" sz="2400" dirty="0" err="1"/>
              <a:t>Jamshyd</a:t>
            </a:r>
            <a:r>
              <a:rPr lang="en-IN" sz="2400" dirty="0"/>
              <a:t> </a:t>
            </a:r>
            <a:r>
              <a:rPr lang="en-IN" sz="2400" dirty="0" err="1"/>
              <a:t>Patravala</a:t>
            </a:r>
            <a:r>
              <a:rPr lang="en-IN" sz="2400" dirty="0"/>
              <a:t> - Healthcare Business Leader, Singapore, Alumnus (1991-93)</a:t>
            </a:r>
          </a:p>
        </p:txBody>
      </p:sp>
      <p:sp>
        <p:nvSpPr>
          <p:cNvPr id="4" name="Slide Number Placeholder 3"/>
          <p:cNvSpPr>
            <a:spLocks noGrp="1"/>
          </p:cNvSpPr>
          <p:nvPr>
            <p:ph type="sldNum" sz="quarter" idx="12"/>
          </p:nvPr>
        </p:nvSpPr>
        <p:spPr/>
        <p:txBody>
          <a:bodyPr/>
          <a:lstStyle/>
          <a:p>
            <a:fld id="{95B898BA-B0B2-4571-824B-AE21C1964D28}" type="slidenum">
              <a:rPr lang="en-US" smtClean="0"/>
              <a:pPr/>
              <a:t>9</a:t>
            </a:fld>
            <a:endParaRPr lang="en-US"/>
          </a:p>
        </p:txBody>
      </p:sp>
    </p:spTree>
    <p:extLst>
      <p:ext uri="{BB962C8B-B14F-4D97-AF65-F5344CB8AC3E}">
        <p14:creationId xmlns:p14="http://schemas.microsoft.com/office/powerpoint/2010/main" val="230384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 J Somaiya Institute of Management PPT">
  <a:themeElements>
    <a:clrScheme name="Somaiya Brand Gudielines Colours">
      <a:dk1>
        <a:srgbClr val="231F20"/>
      </a:dk1>
      <a:lt1>
        <a:sysClr val="window" lastClr="FFFFFF"/>
      </a:lt1>
      <a:dk2>
        <a:srgbClr val="231F20"/>
      </a:dk2>
      <a:lt2>
        <a:srgbClr val="FFFFFF"/>
      </a:lt2>
      <a:accent1>
        <a:srgbClr val="B7202E"/>
      </a:accent1>
      <a:accent2>
        <a:srgbClr val="58595B"/>
      </a:accent2>
      <a:accent3>
        <a:srgbClr val="ED1C24"/>
      </a:accent3>
      <a:accent4>
        <a:srgbClr val="231F20"/>
      </a:accent4>
      <a:accent5>
        <a:srgbClr val="FDCB05"/>
      </a:accent5>
      <a:accent6>
        <a:srgbClr val="F58220"/>
      </a:accent6>
      <a:hlink>
        <a:srgbClr val="B7202E"/>
      </a:hlink>
      <a:folHlink>
        <a:srgbClr val="58595B"/>
      </a:folHlink>
    </a:clrScheme>
    <a:fontScheme name="Somaiya Vidyavihar Brand Fonts">
      <a:majorFont>
        <a:latin typeface="Marcellus"/>
        <a:ea typeface=""/>
        <a:cs typeface=""/>
      </a:majorFont>
      <a:minorFont>
        <a:latin typeface="Fira Sans"/>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TF03431380.potx" id="{B573BD99-E105-4D2A-964B-B901A176567A}" vid="{B1D363B9-18DE-4874-9E2B-FD69B5C65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1379</TotalTime>
  <Words>2085</Words>
  <Application>Microsoft Office PowerPoint</Application>
  <PresentationFormat>Custom</PresentationFormat>
  <Paragraphs>550</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K J Somaiya Institute of Management PPT</vt:lpstr>
      <vt:lpstr>MBA Healthcare Management (HCM) Batch 2021-23  Two Year Full Time  Multi Disciplinary &amp;  Super- Specialization Programme in Healthcare Management</vt:lpstr>
      <vt:lpstr> Growth in Indian Healthcare Sector</vt:lpstr>
      <vt:lpstr> Peculiar Features of Indian Healthcare Sector</vt:lpstr>
      <vt:lpstr> Programme Highlights of MBA HCM</vt:lpstr>
      <vt:lpstr> Our Collaborators</vt:lpstr>
      <vt:lpstr> Specific Objectives of the Programme:     </vt:lpstr>
      <vt:lpstr> Focus of the Programme</vt:lpstr>
      <vt:lpstr>Unique Advantages of K J Somaiya Institute  of Management</vt:lpstr>
      <vt:lpstr>Board of Studies</vt:lpstr>
      <vt:lpstr> Board of Studies</vt:lpstr>
      <vt:lpstr> Learning Methodology</vt:lpstr>
      <vt:lpstr> Unique Offerings</vt:lpstr>
      <vt:lpstr> Healthcare Management - Programme Learning Goals</vt:lpstr>
      <vt:lpstr>Eminent Visiting Faculty from Healthcare sector</vt:lpstr>
      <vt:lpstr>Eminent Visiting Faculty from Healthcare Sector</vt:lpstr>
      <vt:lpstr>Emphasis on Experiential Learning</vt:lpstr>
      <vt:lpstr>Emphasis on Experiential Learning</vt:lpstr>
      <vt:lpstr>Emphasis on Experiential Learning</vt:lpstr>
      <vt:lpstr> Industrial visits organized in the past</vt:lpstr>
      <vt:lpstr>Summer Internships of Healthcare Management Students</vt:lpstr>
      <vt:lpstr> Live Projects/ Concurrent Projects</vt:lpstr>
      <vt:lpstr>Live Projects/ Concurrent Projects</vt:lpstr>
      <vt:lpstr> Final Placements ( first Batch PGDM 2018-20)</vt:lpstr>
      <vt:lpstr> Admission Process and Selection Criteria</vt:lpstr>
      <vt:lpstr> Conferences Organized in the Past</vt:lpstr>
      <vt:lpstr> Round Table Conference 2019</vt:lpstr>
      <vt:lpstr> Conferences Organized</vt:lpstr>
      <vt:lpstr> Round Table Conference 2020</vt:lpstr>
      <vt:lpstr> Webinars Organized</vt:lpstr>
      <vt:lpstr>Course List - Trimester I</vt:lpstr>
      <vt:lpstr>Course List - Trimester II</vt:lpstr>
      <vt:lpstr>Course List - Trimester III</vt:lpstr>
      <vt:lpstr>Course List - Trimester IV</vt:lpstr>
      <vt:lpstr>Course List - Trimester V</vt:lpstr>
      <vt:lpstr>Course List - Trimester VI</vt:lpstr>
      <vt:lpstr> Career Opportunities </vt:lpstr>
      <vt:lpstr> Career Opportunities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APD</dc:creator>
  <cp:lastModifiedBy>laptop7</cp:lastModifiedBy>
  <cp:revision>129</cp:revision>
  <dcterms:created xsi:type="dcterms:W3CDTF">2020-05-25T10:48:33Z</dcterms:created>
  <dcterms:modified xsi:type="dcterms:W3CDTF">2020-10-17T05:30:21Z</dcterms:modified>
</cp:coreProperties>
</file>